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8" r:id="rId1"/>
  </p:sldMasterIdLst>
  <p:notesMasterIdLst>
    <p:notesMasterId r:id="rId29"/>
  </p:notesMasterIdLst>
  <p:sldIdLst>
    <p:sldId id="257" r:id="rId2"/>
    <p:sldId id="276" r:id="rId3"/>
    <p:sldId id="309" r:id="rId4"/>
    <p:sldId id="302" r:id="rId5"/>
    <p:sldId id="301" r:id="rId6"/>
    <p:sldId id="261" r:id="rId7"/>
    <p:sldId id="307" r:id="rId8"/>
    <p:sldId id="310" r:id="rId9"/>
    <p:sldId id="311" r:id="rId10"/>
    <p:sldId id="313" r:id="rId11"/>
    <p:sldId id="315" r:id="rId12"/>
    <p:sldId id="316" r:id="rId13"/>
    <p:sldId id="317" r:id="rId14"/>
    <p:sldId id="314" r:id="rId15"/>
    <p:sldId id="312" r:id="rId16"/>
    <p:sldId id="323" r:id="rId17"/>
    <p:sldId id="324" r:id="rId18"/>
    <p:sldId id="325" r:id="rId19"/>
    <p:sldId id="326" r:id="rId20"/>
    <p:sldId id="318" r:id="rId21"/>
    <p:sldId id="327" r:id="rId22"/>
    <p:sldId id="305" r:id="rId23"/>
    <p:sldId id="319" r:id="rId24"/>
    <p:sldId id="274" r:id="rId25"/>
    <p:sldId id="308" r:id="rId26"/>
    <p:sldId id="328" r:id="rId27"/>
    <p:sldId id="32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Falher, Vincent" initials="LFV" lastIdx="1" clrIdx="0">
    <p:extLst>
      <p:ext uri="{19B8F6BF-5375-455C-9EA6-DF929625EA0E}">
        <p15:presenceInfo xmlns:p15="http://schemas.microsoft.com/office/powerpoint/2012/main" userId="S-1-5-21-2129867641-1448237841-168566570-47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2BFD"/>
    <a:srgbClr val="3C582D"/>
    <a:srgbClr val="93A761"/>
    <a:srgbClr val="8FA35B"/>
    <a:srgbClr val="9EA391"/>
    <a:srgbClr val="C9D3B0"/>
    <a:srgbClr val="587643"/>
    <a:srgbClr val="87A045"/>
    <a:srgbClr val="95C012"/>
    <a:srgbClr val="8BB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0575" autoAdjust="0"/>
  </p:normalViewPr>
  <p:slideViewPr>
    <p:cSldViewPr snapToGrid="0">
      <p:cViewPr>
        <p:scale>
          <a:sx n="200" d="100"/>
          <a:sy n="200" d="100"/>
        </p:scale>
        <p:origin x="-3102" y="-36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E9E02-E4A6-4143-BC9B-9B339DD72A70}" type="datetimeFigureOut">
              <a:rPr lang="en-CA" smtClean="0"/>
              <a:t>2021-02-11</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4409-4729-4BF6-A8CE-D9DD7254DBF2}" type="slidenum">
              <a:rPr lang="en-CA" smtClean="0"/>
              <a:t>‹#›</a:t>
            </a:fld>
            <a:endParaRPr lang="en-CA"/>
          </a:p>
        </p:txBody>
      </p:sp>
    </p:spTree>
    <p:extLst>
      <p:ext uri="{BB962C8B-B14F-4D97-AF65-F5344CB8AC3E}">
        <p14:creationId xmlns:p14="http://schemas.microsoft.com/office/powerpoint/2010/main" val="154011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observatory.nasa.gov/features/MeasuringVegeta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Bonsoir, Je vais commencer la présentation de l’article scientifique </a:t>
            </a:r>
            <a:r>
              <a:rPr lang="fr-FR" dirty="0" smtClean="0"/>
              <a:t>qui m’a été assigné. C’est un article en anglais.</a:t>
            </a:r>
            <a:r>
              <a:rPr lang="fr-FR" baseline="0" dirty="0" smtClean="0"/>
              <a:t> </a:t>
            </a:r>
          </a:p>
          <a:p>
            <a:r>
              <a:rPr lang="fr-FR" baseline="0" dirty="0" smtClean="0"/>
              <a:t>Il y 7 auteurs et co-auteurs affiliés à des universités en Chine. </a:t>
            </a:r>
            <a:endParaRPr lang="fr-FR" dirty="0" smtClean="0"/>
          </a:p>
          <a:p>
            <a:r>
              <a:rPr lang="fr-FR" dirty="0" smtClean="0"/>
              <a:t>NIR – R / NIR + R</a:t>
            </a:r>
          </a:p>
          <a:p>
            <a:endParaRPr lang="fr-FR" sz="1200" kern="1200" dirty="0" smtClean="0">
              <a:solidFill>
                <a:schemeClr val="tx1"/>
              </a:solidFill>
              <a:effectLst/>
              <a:latin typeface="+mn-lt"/>
              <a:ea typeface="+mn-ea"/>
              <a:cs typeface="+mn-cs"/>
            </a:endParaRPr>
          </a:p>
          <a:p>
            <a:pPr rtl="0" fontAlgn="b"/>
            <a:r>
              <a:rPr lang="fr-FR" b="0" dirty="0" smtClean="0">
                <a:effectLst/>
              </a:rPr>
              <a:t/>
            </a:r>
            <a:br>
              <a:rPr lang="fr-FR" b="0" dirty="0" smtClean="0">
                <a:effectLst/>
              </a:rPr>
            </a:br>
            <a:r>
              <a:rPr lang="fr-FR" sz="1200" b="0" i="0" u="none" strike="noStrike" kern="1200" dirty="0" smtClean="0">
                <a:solidFill>
                  <a:schemeClr val="tx1"/>
                </a:solidFill>
                <a:effectLst/>
                <a:latin typeface="+mn-lt"/>
                <a:ea typeface="+mn-ea"/>
                <a:cs typeface="+mn-cs"/>
              </a:rPr>
              <a:t>Forêt d'aiguilles à feuilles persistantes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Forêt de feuillus à feuilles persistantes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Forêt de feuillus à feuilles caduques (Arbre dont les feuilles se détachent et tombent annuellement)</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Forêt de feuillus </a:t>
            </a:r>
            <a:r>
              <a:rPr lang="fr-FR" sz="1200" b="0" i="0" u="none" strike="noStrike" kern="1200" dirty="0" err="1" smtClean="0">
                <a:solidFill>
                  <a:schemeClr val="tx1"/>
                </a:solidFill>
                <a:effectLst/>
                <a:latin typeface="+mn-lt"/>
                <a:ea typeface="+mn-ea"/>
                <a:cs typeface="+mn-cs"/>
              </a:rPr>
              <a:t>feuillus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Forêt mixte</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Arbustes ouverts (Nord)</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Arbustes ouverts (Sud)</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Savanes boisées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Savanes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Les prairies</a:t>
            </a:r>
            <a:endParaRPr lang="fr-FR" b="0" dirty="0" smtClean="0">
              <a:effectLst/>
            </a:endParaRPr>
          </a:p>
          <a:p>
            <a:pPr rtl="0" fontAlgn="b"/>
            <a:r>
              <a:rPr lang="fr-FR" sz="1200" b="0" i="0" u="none" strike="noStrike" kern="1200" dirty="0" smtClean="0">
                <a:solidFill>
                  <a:schemeClr val="tx1"/>
                </a:solidFill>
                <a:effectLst/>
                <a:latin typeface="+mn-lt"/>
                <a:ea typeface="+mn-ea"/>
                <a:cs typeface="+mn-cs"/>
              </a:rPr>
              <a:t>Les terres cultivées</a:t>
            </a:r>
            <a:endParaRPr lang="fr-FR" b="0" dirty="0" smtClean="0">
              <a:effectLst/>
            </a:endParaRPr>
          </a:p>
          <a:p>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a:t>
            </a:fld>
            <a:endParaRPr lang="en-CA"/>
          </a:p>
        </p:txBody>
      </p:sp>
    </p:spTree>
    <p:extLst>
      <p:ext uri="{BB962C8B-B14F-4D97-AF65-F5344CB8AC3E}">
        <p14:creationId xmlns:p14="http://schemas.microsoft.com/office/powerpoint/2010/main" val="352015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10</a:t>
            </a:fld>
            <a:endParaRPr lang="en-CA"/>
          </a:p>
        </p:txBody>
      </p:sp>
    </p:spTree>
    <p:extLst>
      <p:ext uri="{BB962C8B-B14F-4D97-AF65-F5344CB8AC3E}">
        <p14:creationId xmlns:p14="http://schemas.microsoft.com/office/powerpoint/2010/main" val="332886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11</a:t>
            </a:fld>
            <a:endParaRPr lang="en-CA"/>
          </a:p>
        </p:txBody>
      </p:sp>
    </p:spTree>
    <p:extLst>
      <p:ext uri="{BB962C8B-B14F-4D97-AF65-F5344CB8AC3E}">
        <p14:creationId xmlns:p14="http://schemas.microsoft.com/office/powerpoint/2010/main" val="269256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Agriculteur </a:t>
            </a:r>
          </a:p>
          <a:p>
            <a:r>
              <a:rPr lang="fr-FR" dirty="0" smtClean="0"/>
              <a:t>viticulteur</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12</a:t>
            </a:fld>
            <a:endParaRPr lang="en-CA"/>
          </a:p>
        </p:txBody>
      </p:sp>
    </p:spTree>
    <p:extLst>
      <p:ext uri="{BB962C8B-B14F-4D97-AF65-F5344CB8AC3E}">
        <p14:creationId xmlns:p14="http://schemas.microsoft.com/office/powerpoint/2010/main" val="358994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dirty="0" err="1" smtClean="0"/>
              <a:t>Parce</a:t>
            </a:r>
            <a:r>
              <a:rPr lang="en-CA" dirty="0" smtClean="0"/>
              <a:t> </a:t>
            </a:r>
            <a:r>
              <a:rPr lang="en-CA" dirty="0" err="1" smtClean="0"/>
              <a:t>qu'il</a:t>
            </a:r>
            <a:r>
              <a:rPr lang="en-CA" dirty="0" smtClean="0"/>
              <a:t> y a encore un </a:t>
            </a:r>
            <a:r>
              <a:rPr lang="en-CA" dirty="0" err="1" smtClean="0"/>
              <a:t>manque</a:t>
            </a:r>
            <a:r>
              <a:rPr lang="en-CA" dirty="0" smtClean="0"/>
              <a:t> de </a:t>
            </a:r>
            <a:r>
              <a:rPr lang="en-CA" dirty="0" err="1" smtClean="0"/>
              <a:t>modèles</a:t>
            </a:r>
            <a:r>
              <a:rPr lang="en-CA" dirty="0" smtClean="0"/>
              <a:t> </a:t>
            </a:r>
            <a:r>
              <a:rPr lang="en-CA" dirty="0" err="1" smtClean="0"/>
              <a:t>spatiaux</a:t>
            </a:r>
            <a:r>
              <a:rPr lang="en-CA" dirty="0" smtClean="0"/>
              <a:t> pour les </a:t>
            </a:r>
            <a:r>
              <a:rPr lang="en-CA" dirty="0" err="1" smtClean="0"/>
              <a:t>effets</a:t>
            </a:r>
            <a:r>
              <a:rPr lang="en-CA" dirty="0" smtClean="0"/>
              <a:t> </a:t>
            </a:r>
            <a:r>
              <a:rPr lang="en-CA" dirty="0" err="1" smtClean="0"/>
              <a:t>différés</a:t>
            </a:r>
            <a:r>
              <a:rPr lang="en-CA" dirty="0" smtClean="0"/>
              <a:t> des </a:t>
            </a:r>
            <a:r>
              <a:rPr lang="en-CA" dirty="0" err="1" smtClean="0"/>
              <a:t>réponses</a:t>
            </a:r>
            <a:r>
              <a:rPr lang="en-CA" dirty="0" smtClean="0"/>
              <a:t> de la </a:t>
            </a:r>
            <a:r>
              <a:rPr lang="en-CA" dirty="0" err="1" smtClean="0"/>
              <a:t>végétation</a:t>
            </a:r>
            <a:r>
              <a:rPr lang="en-CA" dirty="0" smtClean="0"/>
              <a:t> au </a:t>
            </a:r>
            <a:r>
              <a:rPr lang="en-CA" dirty="0" err="1" smtClean="0"/>
              <a:t>climat</a:t>
            </a:r>
            <a:r>
              <a:rPr lang="en-CA" dirty="0" smtClean="0"/>
              <a:t> à </a:t>
            </a:r>
            <a:r>
              <a:rPr lang="en-CA" dirty="0" err="1" smtClean="0"/>
              <a:t>l'échelle</a:t>
            </a:r>
            <a:r>
              <a:rPr lang="en-CA" dirty="0" smtClean="0"/>
              <a:t> </a:t>
            </a:r>
            <a:r>
              <a:rPr lang="en-CA" dirty="0" err="1" smtClean="0"/>
              <a:t>mondiale</a:t>
            </a: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13</a:t>
            </a:fld>
            <a:endParaRPr lang="en-CA"/>
          </a:p>
        </p:txBody>
      </p:sp>
    </p:spTree>
    <p:extLst>
      <p:ext uri="{BB962C8B-B14F-4D97-AF65-F5344CB8AC3E}">
        <p14:creationId xmlns:p14="http://schemas.microsoft.com/office/powerpoint/2010/main" val="406619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14</a:t>
            </a:fld>
            <a:endParaRPr lang="en-CA"/>
          </a:p>
        </p:txBody>
      </p:sp>
    </p:spTree>
    <p:extLst>
      <p:ext uri="{BB962C8B-B14F-4D97-AF65-F5344CB8AC3E}">
        <p14:creationId xmlns:p14="http://schemas.microsoft.com/office/powerpoint/2010/main" val="4221242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15</a:t>
            </a:fld>
            <a:endParaRPr lang="en-CA"/>
          </a:p>
        </p:txBody>
      </p:sp>
    </p:spTree>
    <p:extLst>
      <p:ext uri="{BB962C8B-B14F-4D97-AF65-F5344CB8AC3E}">
        <p14:creationId xmlns:p14="http://schemas.microsoft.com/office/powerpoint/2010/main" val="1478973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fr-FR" dirty="0" smtClean="0"/>
              <a:t>Régression linéaire pour évaluer la dépendance à différentes échelles de décalage ("time-</a:t>
            </a:r>
            <a:r>
              <a:rPr lang="fr-FR" dirty="0" err="1" smtClean="0"/>
              <a:t>lag</a:t>
            </a:r>
            <a:r>
              <a:rPr lang="fr-FR" dirty="0" smtClean="0"/>
              <a:t>")</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Variables </a:t>
            </a:r>
            <a:r>
              <a:rPr lang="en-CA" dirty="0" err="1" smtClean="0"/>
              <a:t>indépendantes</a:t>
            </a:r>
            <a:r>
              <a:rPr lang="en-CA" dirty="0" smtClean="0"/>
              <a:t>: </a:t>
            </a:r>
            <a:r>
              <a:rPr lang="en-CA" dirty="0" err="1" smtClean="0"/>
              <a:t>température</a:t>
            </a:r>
            <a:r>
              <a:rPr lang="en-CA" dirty="0" smtClean="0"/>
              <a:t>, </a:t>
            </a:r>
            <a:r>
              <a:rPr lang="en-CA" dirty="0" err="1" smtClean="0"/>
              <a:t>précipitation</a:t>
            </a:r>
            <a:r>
              <a:rPr lang="en-CA" dirty="0" smtClean="0"/>
              <a:t> et le </a:t>
            </a:r>
            <a:r>
              <a:rPr lang="en-CA" dirty="0" err="1" smtClean="0"/>
              <a:t>rayonnement</a:t>
            </a:r>
            <a:r>
              <a:rPr lang="en-CA" dirty="0" smtClean="0"/>
              <a:t> </a:t>
            </a:r>
            <a:r>
              <a:rPr lang="en-CA" dirty="0" err="1" smtClean="0"/>
              <a:t>solaire</a:t>
            </a:r>
            <a:endParaRPr lang="en-CA" dirty="0" smtClean="0"/>
          </a:p>
          <a:p>
            <a:pPr marL="285750" indent="-285750">
              <a:buFont typeface="Arial" panose="020B0604020202020204" pitchFamily="34" charset="0"/>
              <a:buChar char="•"/>
            </a:pPr>
            <a:r>
              <a:rPr lang="en-CA" dirty="0" smtClean="0"/>
              <a:t>Variable </a:t>
            </a:r>
            <a:r>
              <a:rPr lang="en-CA" dirty="0" err="1" smtClean="0"/>
              <a:t>dépendante</a:t>
            </a:r>
            <a:r>
              <a:rPr lang="en-CA" dirty="0" smtClean="0"/>
              <a:t>: NDVI (</a:t>
            </a:r>
            <a:r>
              <a:rPr lang="en-CA" dirty="0" err="1" smtClean="0"/>
              <a:t>activité</a:t>
            </a:r>
            <a:r>
              <a:rPr lang="en-CA" dirty="0" smtClean="0"/>
              <a:t> de la </a:t>
            </a:r>
            <a:r>
              <a:rPr lang="en-CA" dirty="0" err="1" smtClean="0"/>
              <a:t>végétation</a:t>
            </a:r>
            <a:r>
              <a:rPr lang="en-CA" dirty="0" smtClean="0"/>
              <a:t>)</a:t>
            </a:r>
          </a:p>
          <a:p>
            <a:pPr marL="285750" indent="-285750">
              <a:buFont typeface="Arial" panose="020B0604020202020204" pitchFamily="34" charset="0"/>
              <a:buChar char="•"/>
            </a:pPr>
            <a:endParaRPr lang="fr-FR"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smtClean="0"/>
              <a:t>Saison de </a:t>
            </a:r>
            <a:r>
              <a:rPr lang="en-CA" dirty="0" err="1" smtClean="0"/>
              <a:t>croissance</a:t>
            </a:r>
            <a:r>
              <a:rPr lang="en-CA" dirty="0" smtClean="0"/>
              <a:t> de la </a:t>
            </a:r>
            <a:r>
              <a:rPr lang="en-CA" dirty="0" err="1" smtClean="0"/>
              <a:t>végétation</a:t>
            </a:r>
            <a:r>
              <a:rPr lang="en-CA" dirty="0" smtClean="0"/>
              <a:t>, qui </a:t>
            </a:r>
            <a:r>
              <a:rPr lang="en-CA" dirty="0" err="1" smtClean="0"/>
              <a:t>est</a:t>
            </a:r>
            <a:r>
              <a:rPr lang="en-CA" dirty="0" smtClean="0"/>
              <a:t> </a:t>
            </a:r>
            <a:r>
              <a:rPr lang="en-CA" dirty="0" err="1" smtClean="0"/>
              <a:t>définie</a:t>
            </a:r>
            <a:r>
              <a:rPr lang="en-CA" dirty="0" smtClean="0"/>
              <a:t> </a:t>
            </a:r>
            <a:r>
              <a:rPr lang="en-CA" dirty="0" err="1" smtClean="0"/>
              <a:t>comme</a:t>
            </a:r>
            <a:r>
              <a:rPr lang="en-CA" dirty="0" smtClean="0"/>
              <a:t> les </a:t>
            </a:r>
            <a:r>
              <a:rPr lang="en-CA" dirty="0" err="1" smtClean="0"/>
              <a:t>mois</a:t>
            </a:r>
            <a:r>
              <a:rPr lang="en-CA" dirty="0" smtClean="0"/>
              <a:t> avec </a:t>
            </a:r>
            <a:r>
              <a:rPr lang="en-CA" dirty="0" err="1" smtClean="0"/>
              <a:t>une</a:t>
            </a:r>
            <a:r>
              <a:rPr lang="en-CA" dirty="0" smtClean="0"/>
              <a:t> </a:t>
            </a:r>
            <a:r>
              <a:rPr lang="en-CA" dirty="0" err="1" smtClean="0"/>
              <a:t>température</a:t>
            </a:r>
            <a:r>
              <a:rPr lang="en-CA" dirty="0" smtClean="0"/>
              <a:t> </a:t>
            </a:r>
            <a:r>
              <a:rPr lang="en-CA" dirty="0" err="1" smtClean="0"/>
              <a:t>supérieure</a:t>
            </a:r>
            <a:r>
              <a:rPr lang="en-CA" dirty="0" smtClean="0"/>
              <a:t> à 0 ° C et un NDVI&gt; 0,2 par 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smtClean="0"/>
          </a:p>
          <a:p>
            <a:pPr rtl="0"/>
            <a:r>
              <a:rPr lang="en-CA" sz="1200" b="0" i="0" u="none" strike="noStrike" kern="1200" dirty="0" smtClean="0">
                <a:solidFill>
                  <a:schemeClr val="tx1"/>
                </a:solidFill>
                <a:effectLst/>
                <a:latin typeface="+mn-lt"/>
                <a:ea typeface="+mn-ea"/>
                <a:cs typeface="+mn-cs"/>
              </a:rPr>
              <a:t>“In statistics, the coefficient of determination, denoted R2 or r2 and pronounced "R squared", is the proportion of the variance in the dependent variable that is predictable from the independent variable(s).”</a:t>
            </a:r>
            <a:endParaRPr lang="en-CA" b="0" dirty="0" smtClean="0">
              <a:effectLst/>
            </a:endParaRPr>
          </a:p>
          <a:p>
            <a:endParaRPr lang="en-CA" dirty="0" smtClean="0"/>
          </a:p>
          <a:p>
            <a:r>
              <a:rPr lang="en-CA" sz="1200" b="0" i="0" u="none" strike="noStrike" kern="1200" dirty="0" smtClean="0">
                <a:solidFill>
                  <a:schemeClr val="tx1"/>
                </a:solidFill>
                <a:effectLst/>
                <a:latin typeface="+mn-lt"/>
                <a:ea typeface="+mn-ea"/>
                <a:cs typeface="+mn-cs"/>
              </a:rPr>
              <a:t>“The coefficient of multiple determination (R2) measures the proportion of variation in the dependent variable that can be predicted from the set of independent variables in a multiple regression equation. When the regression equation fits the data well, R2 will be large (i.e., close to 1); and vice versa.”</a:t>
            </a:r>
            <a:r>
              <a:rPr lang="en-CA" dirty="0" smtClean="0"/>
              <a:t/>
            </a:r>
            <a:br>
              <a:rPr lang="en-CA" dirty="0" smtClean="0"/>
            </a:b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16</a:t>
            </a:fld>
            <a:endParaRPr lang="en-CA"/>
          </a:p>
        </p:txBody>
      </p:sp>
    </p:spTree>
    <p:extLst>
      <p:ext uri="{BB962C8B-B14F-4D97-AF65-F5344CB8AC3E}">
        <p14:creationId xmlns:p14="http://schemas.microsoft.com/office/powerpoint/2010/main" val="3013917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fr-FR" dirty="0" smtClean="0"/>
              <a:t>Régression linéaires multiple</a:t>
            </a:r>
          </a:p>
          <a:p>
            <a:pPr marL="285750" indent="-285750">
              <a:buFont typeface="Arial" panose="020B0604020202020204" pitchFamily="34" charset="0"/>
              <a:buChar char="•"/>
            </a:pPr>
            <a:r>
              <a:rPr lang="en-CA" sz="1200" b="0" i="0" u="none" strike="noStrike" kern="1200" dirty="0" smtClean="0">
                <a:solidFill>
                  <a:schemeClr val="tx1"/>
                </a:solidFill>
                <a:effectLst/>
                <a:latin typeface="+mn-lt"/>
                <a:ea typeface="+mn-ea"/>
                <a:cs typeface="+mn-cs"/>
              </a:rPr>
              <a:t>Evaluate dependency between the independent variable (TMP, PRE, SWD) and the dependent variable (NDVI), at the same time.</a:t>
            </a:r>
          </a:p>
          <a:p>
            <a:pPr marL="285750" indent="-285750">
              <a:buFont typeface="Arial" panose="020B0604020202020204" pitchFamily="34" charset="0"/>
              <a:buChar char="•"/>
            </a:pPr>
            <a:endParaRPr lang="fr-FR" sz="1200" b="0" i="0" u="none" strike="noStrike"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en-CA" dirty="0" smtClean="0"/>
              <a:t>Variables </a:t>
            </a:r>
            <a:r>
              <a:rPr lang="en-CA" dirty="0" err="1" smtClean="0"/>
              <a:t>indépendantes</a:t>
            </a:r>
            <a:r>
              <a:rPr lang="en-CA" dirty="0" smtClean="0"/>
              <a:t>: </a:t>
            </a:r>
            <a:r>
              <a:rPr lang="en-CA" dirty="0" err="1" smtClean="0"/>
              <a:t>température</a:t>
            </a:r>
            <a:r>
              <a:rPr lang="en-CA" dirty="0" smtClean="0"/>
              <a:t>, </a:t>
            </a:r>
            <a:r>
              <a:rPr lang="en-CA" dirty="0" err="1" smtClean="0"/>
              <a:t>précipitation</a:t>
            </a:r>
            <a:r>
              <a:rPr lang="en-CA" dirty="0" smtClean="0"/>
              <a:t> et le </a:t>
            </a:r>
            <a:r>
              <a:rPr lang="en-CA" dirty="0" err="1" smtClean="0"/>
              <a:t>rayonnement</a:t>
            </a:r>
            <a:r>
              <a:rPr lang="en-CA" dirty="0" smtClean="0"/>
              <a:t> </a:t>
            </a:r>
            <a:r>
              <a:rPr lang="en-CA" dirty="0" err="1" smtClean="0"/>
              <a:t>solaire</a:t>
            </a:r>
            <a:endParaRPr lang="en-CA" dirty="0" smtClean="0"/>
          </a:p>
          <a:p>
            <a:pPr marL="285750" indent="-285750">
              <a:buFont typeface="Arial" panose="020B0604020202020204" pitchFamily="34" charset="0"/>
              <a:buChar char="•"/>
            </a:pPr>
            <a:r>
              <a:rPr lang="en-CA" dirty="0" smtClean="0"/>
              <a:t>Variable </a:t>
            </a:r>
            <a:r>
              <a:rPr lang="en-CA" dirty="0" err="1" smtClean="0"/>
              <a:t>dépendante</a:t>
            </a:r>
            <a:r>
              <a:rPr lang="en-CA" dirty="0" smtClean="0"/>
              <a:t>: NDVI (</a:t>
            </a:r>
            <a:r>
              <a:rPr lang="en-CA" dirty="0" err="1" smtClean="0"/>
              <a:t>activité</a:t>
            </a:r>
            <a:r>
              <a:rPr lang="en-CA" dirty="0" smtClean="0"/>
              <a:t> de la </a:t>
            </a:r>
            <a:r>
              <a:rPr lang="en-CA" dirty="0" err="1" smtClean="0"/>
              <a:t>végétation</a:t>
            </a:r>
            <a:r>
              <a:rPr lang="en-CA" dirty="0" smtClean="0"/>
              <a:t>)</a:t>
            </a:r>
          </a:p>
          <a:p>
            <a:pPr marL="0" indent="0">
              <a:buFont typeface="Arial" panose="020B0604020202020204" pitchFamily="34" charset="0"/>
              <a:buNone/>
            </a:pPr>
            <a:endParaRPr lang="en-CA" sz="1200" b="0" i="0" u="none" strike="noStrike"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“In statistics, the coefficient of determination, denoted R2 or r2 and pronounced "R squared", is the proportion of the variance in the dependent variable that is predictable from the independent variable(s).”</a:t>
            </a:r>
            <a:endParaRPr lang="en-CA" b="0" dirty="0" smtClean="0">
              <a:effectLst/>
            </a:endParaRPr>
          </a:p>
          <a:p>
            <a:endParaRPr lang="en-CA" dirty="0" smtClean="0"/>
          </a:p>
          <a:p>
            <a:r>
              <a:rPr lang="en-CA" sz="1200" b="0" i="0" u="none" strike="noStrike" kern="1200" dirty="0" smtClean="0">
                <a:solidFill>
                  <a:schemeClr val="tx1"/>
                </a:solidFill>
                <a:effectLst/>
                <a:latin typeface="+mn-lt"/>
                <a:ea typeface="+mn-ea"/>
                <a:cs typeface="+mn-cs"/>
              </a:rPr>
              <a:t>“The coefficient of multiple determination (R2) measures the proportion of variation in the dependent variable that can be predicted from the set of independent variables in a multiple regression equation. When the regression equation fits the data well, R2 will be large (i.e., close to 1); and vice versa.”</a:t>
            </a:r>
            <a:r>
              <a:rPr lang="en-CA" dirty="0" smtClean="0"/>
              <a:t/>
            </a:r>
            <a:br>
              <a:rPr lang="en-CA" dirty="0" smtClean="0"/>
            </a:br>
            <a:endParaRPr lang="en-CA" dirty="0" smtClean="0"/>
          </a:p>
          <a:p>
            <a:pPr marL="285750" indent="-285750">
              <a:buFont typeface="Arial" panose="020B0604020202020204" pitchFamily="34" charset="0"/>
              <a:buChar char="•"/>
            </a:pPr>
            <a:r>
              <a:rPr lang="en-CA" sz="1200" b="0" i="0" u="none" strike="noStrike" kern="1200" dirty="0" err="1" smtClean="0">
                <a:solidFill>
                  <a:schemeClr val="tx1"/>
                </a:solidFill>
                <a:effectLst/>
                <a:latin typeface="+mn-lt"/>
                <a:ea typeface="+mn-ea"/>
                <a:cs typeface="+mn-cs"/>
              </a:rPr>
              <a:t>een</a:t>
            </a:r>
            <a:r>
              <a:rPr lang="en-CA" sz="1200" b="0" i="0" u="none" strike="noStrike" kern="1200" dirty="0" smtClean="0">
                <a:solidFill>
                  <a:schemeClr val="tx1"/>
                </a:solidFill>
                <a:effectLst/>
                <a:latin typeface="+mn-lt"/>
                <a:ea typeface="+mn-ea"/>
                <a:cs typeface="+mn-cs"/>
              </a:rPr>
              <a:t> the independent variable (TMP, PRE, SWD) and the dependent variable (NDVI), at the same time.</a:t>
            </a: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17</a:t>
            </a:fld>
            <a:endParaRPr lang="en-CA"/>
          </a:p>
        </p:txBody>
      </p:sp>
    </p:spTree>
    <p:extLst>
      <p:ext uri="{BB962C8B-B14F-4D97-AF65-F5344CB8AC3E}">
        <p14:creationId xmlns:p14="http://schemas.microsoft.com/office/powerpoint/2010/main" val="342639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dirty="0" smtClean="0"/>
              <a:t>Par </a:t>
            </a:r>
            <a:r>
              <a:rPr lang="en-CA" dirty="0" err="1" smtClean="0"/>
              <a:t>exemple</a:t>
            </a:r>
            <a:r>
              <a:rPr lang="en-CA" dirty="0" smtClean="0"/>
              <a:t>, pour </a:t>
            </a:r>
            <a:r>
              <a:rPr lang="en-CA" dirty="0" err="1" smtClean="0"/>
              <a:t>calculer</a:t>
            </a:r>
            <a:r>
              <a:rPr lang="en-CA" dirty="0" smtClean="0"/>
              <a:t> le coefficient de </a:t>
            </a:r>
            <a:r>
              <a:rPr lang="en-CA" dirty="0" err="1" smtClean="0"/>
              <a:t>corrélation</a:t>
            </a:r>
            <a:r>
              <a:rPr lang="en-CA" dirty="0" smtClean="0"/>
              <a:t> </a:t>
            </a:r>
            <a:r>
              <a:rPr lang="en-CA" dirty="0" err="1" smtClean="0"/>
              <a:t>partielle</a:t>
            </a:r>
            <a:r>
              <a:rPr lang="en-CA" dirty="0" smtClean="0"/>
              <a:t> du NDVI à la </a:t>
            </a:r>
            <a:r>
              <a:rPr lang="en-CA" dirty="0" err="1" smtClean="0"/>
              <a:t>température</a:t>
            </a:r>
            <a:r>
              <a:rPr lang="en-CA" dirty="0" smtClean="0"/>
              <a:t>, r12,3 ~ p se </a:t>
            </a:r>
            <a:r>
              <a:rPr lang="en-CA" dirty="0" err="1" smtClean="0"/>
              <a:t>réfère</a:t>
            </a:r>
            <a:r>
              <a:rPr lang="en-CA" dirty="0" smtClean="0"/>
              <a:t> au coefficient de </a:t>
            </a:r>
            <a:r>
              <a:rPr lang="en-CA" dirty="0" err="1" smtClean="0"/>
              <a:t>corrélation</a:t>
            </a:r>
            <a:r>
              <a:rPr lang="en-CA" dirty="0" smtClean="0"/>
              <a:t> </a:t>
            </a:r>
            <a:r>
              <a:rPr lang="en-CA" dirty="0" err="1" smtClean="0"/>
              <a:t>partielle</a:t>
            </a:r>
            <a:r>
              <a:rPr lang="en-CA" dirty="0" smtClean="0"/>
              <a:t> de NDVI et </a:t>
            </a:r>
            <a:r>
              <a:rPr lang="en-CA" dirty="0" err="1" smtClean="0"/>
              <a:t>température</a:t>
            </a:r>
            <a:r>
              <a:rPr lang="en-CA" dirty="0" smtClean="0"/>
              <a:t>, qui utilise les </a:t>
            </a:r>
            <a:r>
              <a:rPr lang="en-CA" dirty="0" err="1" smtClean="0"/>
              <a:t>précipitations</a:t>
            </a:r>
            <a:r>
              <a:rPr lang="en-CA" dirty="0" smtClean="0"/>
              <a:t> et le </a:t>
            </a:r>
            <a:r>
              <a:rPr lang="en-CA" dirty="0" err="1" smtClean="0"/>
              <a:t>rayonnement</a:t>
            </a:r>
            <a:r>
              <a:rPr lang="en-CA" dirty="0" smtClean="0"/>
              <a:t> </a:t>
            </a:r>
            <a:r>
              <a:rPr lang="en-CA" dirty="0" err="1" smtClean="0"/>
              <a:t>comme</a:t>
            </a:r>
            <a:r>
              <a:rPr lang="en-CA" dirty="0" smtClean="0"/>
              <a:t> </a:t>
            </a:r>
            <a:r>
              <a:rPr lang="en-CA" dirty="0" err="1" smtClean="0"/>
              <a:t>contrôle</a:t>
            </a:r>
            <a:r>
              <a:rPr lang="en-CA" dirty="0" smtClean="0"/>
              <a:t> variables. </a:t>
            </a:r>
          </a:p>
        </p:txBody>
      </p:sp>
      <p:sp>
        <p:nvSpPr>
          <p:cNvPr id="4" name="Slide Number Placeholder 3"/>
          <p:cNvSpPr>
            <a:spLocks noGrp="1"/>
          </p:cNvSpPr>
          <p:nvPr>
            <p:ph type="sldNum" sz="quarter" idx="10"/>
          </p:nvPr>
        </p:nvSpPr>
        <p:spPr/>
        <p:txBody>
          <a:bodyPr/>
          <a:lstStyle/>
          <a:p>
            <a:fld id="{C87D4409-4729-4BF6-A8CE-D9DD7254DBF2}" type="slidenum">
              <a:rPr lang="en-CA" smtClean="0"/>
              <a:t>18</a:t>
            </a:fld>
            <a:endParaRPr lang="en-CA"/>
          </a:p>
        </p:txBody>
      </p:sp>
    </p:spTree>
    <p:extLst>
      <p:ext uri="{BB962C8B-B14F-4D97-AF65-F5344CB8AC3E}">
        <p14:creationId xmlns:p14="http://schemas.microsoft.com/office/powerpoint/2010/main" val="38121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19</a:t>
            </a:fld>
            <a:endParaRPr lang="en-CA"/>
          </a:p>
        </p:txBody>
      </p:sp>
    </p:spTree>
    <p:extLst>
      <p:ext uri="{BB962C8B-B14F-4D97-AF65-F5344CB8AC3E}">
        <p14:creationId xmlns:p14="http://schemas.microsoft.com/office/powerpoint/2010/main" val="292162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L'environnement bâti est défini selon INSPQ (2015) “par les éléments créés, transformés ou organisés par l’être humain comme les différents modes d’occupation des sols, les systèmes de transport et le design”. </a:t>
            </a:r>
          </a:p>
          <a:p>
            <a:r>
              <a:rPr lang="fr-FR" sz="1200" kern="1200" dirty="0" smtClean="0">
                <a:solidFill>
                  <a:schemeClr val="tx1"/>
                </a:solidFill>
                <a:effectLst/>
                <a:latin typeface="+mn-lt"/>
                <a:ea typeface="+mn-ea"/>
                <a:cs typeface="+mn-cs"/>
              </a:rPr>
              <a:t>Favoriser</a:t>
            </a:r>
            <a:r>
              <a:rPr lang="fr-FR" sz="1200" kern="1200" baseline="0" dirty="0" smtClean="0">
                <a:solidFill>
                  <a:schemeClr val="tx1"/>
                </a:solidFill>
                <a:effectLst/>
                <a:latin typeface="+mn-lt"/>
                <a:ea typeface="+mn-ea"/>
                <a:cs typeface="+mn-cs"/>
              </a:rPr>
              <a:t> la marche; Pratique; Stimuler</a:t>
            </a:r>
          </a:p>
          <a:p>
            <a:r>
              <a:rPr lang="fr-FR" sz="1200" b="0" i="0" kern="1200" dirty="0" smtClean="0">
                <a:solidFill>
                  <a:schemeClr val="tx1"/>
                </a:solidFill>
                <a:effectLst/>
                <a:latin typeface="+mn-lt"/>
                <a:ea typeface="+mn-ea"/>
                <a:cs typeface="+mn-cs"/>
              </a:rPr>
              <a:t>aspects de la sécurité, la praticabilité et l’agréabilité de l’environnement bâti</a:t>
            </a:r>
            <a:r>
              <a:rPr lang="fr-FR" dirty="0" smtClean="0"/>
              <a:t> </a:t>
            </a:r>
            <a:br>
              <a:rPr lang="fr-FR" dirty="0" smtClean="0"/>
            </a:br>
            <a:r>
              <a:rPr lang="fr-FR" sz="1200" b="0" i="0" kern="1200" dirty="0" smtClean="0">
                <a:solidFill>
                  <a:schemeClr val="tx1"/>
                </a:solidFill>
                <a:effectLst/>
                <a:latin typeface="+mn-lt"/>
                <a:ea typeface="+mn-ea"/>
                <a:cs typeface="+mn-cs"/>
              </a:rPr>
              <a:t>destination qui est croisée avec des données sociodémographiques</a:t>
            </a:r>
            <a:r>
              <a:rPr lang="fr-FR" dirty="0" smtClean="0"/>
              <a:t> </a:t>
            </a:r>
            <a:br>
              <a:rPr lang="fr-FR" dirty="0" smtClean="0"/>
            </a:br>
            <a:r>
              <a:rPr lang="fr-FR" dirty="0" smtClean="0"/>
              <a:t>tranche d’a</a:t>
            </a:r>
            <a:r>
              <a:rPr lang="en-CA" sz="1200" b="0" i="0" kern="1200" dirty="0" err="1" smtClean="0">
                <a:solidFill>
                  <a:schemeClr val="tx1"/>
                </a:solidFill>
                <a:effectLst/>
                <a:latin typeface="+mn-lt"/>
                <a:ea typeface="+mn-ea"/>
                <a:cs typeface="+mn-cs"/>
              </a:rPr>
              <a:t>ge</a:t>
            </a:r>
            <a:r>
              <a:rPr lang="en-CA" dirty="0" smtClean="0"/>
              <a:t> ; transport</a:t>
            </a:r>
          </a:p>
          <a:p>
            <a:r>
              <a:rPr lang="fr-FR" dirty="0" smtClean="0"/>
              <a:t>Risque</a:t>
            </a:r>
            <a:r>
              <a:rPr lang="fr-FR" baseline="0" dirty="0" smtClean="0"/>
              <a:t> lié à la pollution</a:t>
            </a:r>
          </a:p>
          <a:p>
            <a:r>
              <a:rPr lang="fr-FR" baseline="0" dirty="0" smtClean="0"/>
              <a:t>Sondage audit indicateurs</a:t>
            </a:r>
          </a:p>
          <a:p>
            <a:r>
              <a:rPr lang="en-CA" sz="1200" b="0" i="0" kern="1200" dirty="0" err="1" smtClean="0">
                <a:solidFill>
                  <a:schemeClr val="tx1"/>
                </a:solidFill>
                <a:effectLst/>
                <a:latin typeface="+mn-lt"/>
                <a:ea typeface="+mn-ea"/>
                <a:cs typeface="+mn-cs"/>
              </a:rPr>
              <a:t>aménagements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favorisant</a:t>
            </a:r>
            <a:r>
              <a:rPr lang="en-CA" sz="1200" b="0" i="0" kern="1200" dirty="0" smtClean="0">
                <a:solidFill>
                  <a:schemeClr val="tx1"/>
                </a:solidFill>
                <a:effectLst/>
                <a:latin typeface="+mn-lt"/>
                <a:ea typeface="+mn-ea"/>
                <a:cs typeface="+mn-cs"/>
              </a:rPr>
              <a:t> la</a:t>
            </a:r>
            <a:r>
              <a:rPr lang="en-CA" sz="1200" b="0" i="0" kern="1200" baseline="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marche</a:t>
            </a:r>
            <a:r>
              <a:rPr lang="en-CA"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activités commerciales et la végétation</a:t>
            </a:r>
            <a:r>
              <a:rPr lang="fr-FR" dirty="0" smtClean="0"/>
              <a:t> </a:t>
            </a:r>
            <a:r>
              <a:rPr lang="en-CA" dirty="0" smtClean="0"/>
              <a:t/>
            </a:r>
            <a:br>
              <a:rPr lang="en-CA" dirty="0" smtClean="0"/>
            </a:br>
            <a:endParaRPr lang="en-CA" dirty="0" smtClean="0"/>
          </a:p>
          <a:p>
            <a:endParaRPr lang="en-CA" dirty="0" smtClean="0"/>
          </a:p>
          <a:p>
            <a:endParaRPr lang="fr-FR" sz="1200" kern="1200" baseline="0" dirty="0" smtClean="0">
              <a:solidFill>
                <a:schemeClr val="tx1"/>
              </a:solidFill>
              <a:effectLst/>
              <a:latin typeface="+mn-lt"/>
              <a:ea typeface="+mn-ea"/>
              <a:cs typeface="+mn-cs"/>
            </a:endParaRPr>
          </a:p>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2</a:t>
            </a:fld>
            <a:endParaRPr lang="en-CA"/>
          </a:p>
        </p:txBody>
      </p:sp>
    </p:spTree>
    <p:extLst>
      <p:ext uri="{BB962C8B-B14F-4D97-AF65-F5344CB8AC3E}">
        <p14:creationId xmlns:p14="http://schemas.microsoft.com/office/powerpoint/2010/main" val="35897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20</a:t>
            </a:fld>
            <a:endParaRPr lang="en-CA"/>
          </a:p>
        </p:txBody>
      </p:sp>
    </p:spTree>
    <p:extLst>
      <p:ext uri="{BB962C8B-B14F-4D97-AF65-F5344CB8AC3E}">
        <p14:creationId xmlns:p14="http://schemas.microsoft.com/office/powerpoint/2010/main" val="297078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21</a:t>
            </a:fld>
            <a:endParaRPr lang="en-CA"/>
          </a:p>
        </p:txBody>
      </p:sp>
    </p:spTree>
    <p:extLst>
      <p:ext uri="{BB962C8B-B14F-4D97-AF65-F5344CB8AC3E}">
        <p14:creationId xmlns:p14="http://schemas.microsoft.com/office/powerpoint/2010/main" val="28509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22</a:t>
            </a:fld>
            <a:endParaRPr lang="en-CA"/>
          </a:p>
        </p:txBody>
      </p:sp>
    </p:spTree>
    <p:extLst>
      <p:ext uri="{BB962C8B-B14F-4D97-AF65-F5344CB8AC3E}">
        <p14:creationId xmlns:p14="http://schemas.microsoft.com/office/powerpoint/2010/main" val="1563852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23</a:t>
            </a:fld>
            <a:endParaRPr lang="en-CA"/>
          </a:p>
        </p:txBody>
      </p:sp>
    </p:spTree>
    <p:extLst>
      <p:ext uri="{BB962C8B-B14F-4D97-AF65-F5344CB8AC3E}">
        <p14:creationId xmlns:p14="http://schemas.microsoft.com/office/powerpoint/2010/main" val="91107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24</a:t>
            </a:fld>
            <a:endParaRPr lang="en-CA"/>
          </a:p>
        </p:txBody>
      </p:sp>
    </p:spTree>
    <p:extLst>
      <p:ext uri="{BB962C8B-B14F-4D97-AF65-F5344CB8AC3E}">
        <p14:creationId xmlns:p14="http://schemas.microsoft.com/office/powerpoint/2010/main" val="1822416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25</a:t>
            </a:fld>
            <a:endParaRPr lang="en-CA"/>
          </a:p>
        </p:txBody>
      </p:sp>
    </p:spTree>
    <p:extLst>
      <p:ext uri="{BB962C8B-B14F-4D97-AF65-F5344CB8AC3E}">
        <p14:creationId xmlns:p14="http://schemas.microsoft.com/office/powerpoint/2010/main" val="3854910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Domaine urbanisme, environnement,</a:t>
            </a:r>
            <a:r>
              <a:rPr lang="fr-FR" baseline="0" dirty="0" smtClean="0"/>
              <a:t> construction</a:t>
            </a:r>
            <a:endParaRPr lang="fr-FR" dirty="0" smtClean="0"/>
          </a:p>
          <a:p>
            <a:r>
              <a:rPr lang="fr-FR" dirty="0" smtClean="0"/>
              <a:t>Gouvernement, recherche, corporation</a:t>
            </a:r>
            <a:r>
              <a:rPr lang="fr-FR" baseline="0" dirty="0" smtClean="0"/>
              <a:t> privée</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26</a:t>
            </a:fld>
            <a:endParaRPr lang="en-CA"/>
          </a:p>
        </p:txBody>
      </p:sp>
    </p:spTree>
    <p:extLst>
      <p:ext uri="{BB962C8B-B14F-4D97-AF65-F5344CB8AC3E}">
        <p14:creationId xmlns:p14="http://schemas.microsoft.com/office/powerpoint/2010/main" val="545738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27</a:t>
            </a:fld>
            <a:endParaRPr lang="en-CA"/>
          </a:p>
        </p:txBody>
      </p:sp>
    </p:spTree>
    <p:extLst>
      <p:ext uri="{BB962C8B-B14F-4D97-AF65-F5344CB8AC3E}">
        <p14:creationId xmlns:p14="http://schemas.microsoft.com/office/powerpoint/2010/main" val="377524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3</a:t>
            </a:fld>
            <a:endParaRPr lang="en-CA"/>
          </a:p>
        </p:txBody>
      </p:sp>
    </p:spTree>
    <p:extLst>
      <p:ext uri="{BB962C8B-B14F-4D97-AF65-F5344CB8AC3E}">
        <p14:creationId xmlns:p14="http://schemas.microsoft.com/office/powerpoint/2010/main" val="2191849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Facteurs: température TMP,</a:t>
            </a:r>
            <a:r>
              <a:rPr lang="fr-FR" baseline="0" dirty="0" smtClean="0"/>
              <a:t> précipitation PRE, radiation solaire SWD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NDVI </a:t>
            </a:r>
            <a:r>
              <a:rPr lang="en-CA" sz="1200" b="0" i="0" u="none" strike="noStrike" kern="1200" dirty="0" smtClean="0">
                <a:solidFill>
                  <a:schemeClr val="tx1"/>
                </a:solidFill>
                <a:effectLst/>
                <a:latin typeface="+mn-lt"/>
                <a:ea typeface="+mn-ea"/>
                <a:cs typeface="+mn-cs"/>
              </a:rPr>
              <a:t>Very low values of NDVI (0.1 and below) correspond to barren areas of rock, sand, or snow. </a:t>
            </a:r>
            <a:endParaRPr lang="en-CA" sz="1200" b="0" i="0"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Moderate values represent shrub and grassland (0.2 to 0.3), </a:t>
            </a:r>
            <a:endParaRPr lang="en-CA" sz="1200" b="0" i="0"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while high values indicate temperate and tropical rainforests (0.6 to 0.8).</a:t>
            </a:r>
            <a:endParaRPr lang="en-CA" sz="1200" b="0" i="0" kern="1200" dirty="0" smtClean="0">
              <a:solidFill>
                <a:schemeClr val="tx1"/>
              </a:solidFill>
              <a:effectLst/>
              <a:latin typeface="+mn-lt"/>
              <a:ea typeface="+mn-ea"/>
              <a:cs typeface="+mn-cs"/>
            </a:endParaRPr>
          </a:p>
          <a:p>
            <a:pPr rtl="0"/>
            <a:r>
              <a:rPr lang="en-CA" sz="1200" b="0" i="0" u="sng" strike="noStrike" kern="1200" dirty="0" smtClean="0">
                <a:solidFill>
                  <a:schemeClr val="tx1"/>
                </a:solidFill>
                <a:effectLst/>
                <a:latin typeface="+mn-lt"/>
                <a:ea typeface="+mn-ea"/>
                <a:cs typeface="+mn-cs"/>
                <a:hlinkClick r:id="rId3"/>
              </a:rPr>
              <a:t>https://earthobservatory.nasa.gov/features/MeasuringVegetation</a:t>
            </a:r>
            <a:endParaRPr lang="en-CA" sz="1200" b="0" i="0" kern="1200" dirty="0" smtClean="0">
              <a:solidFill>
                <a:schemeClr val="tx1"/>
              </a:solidFill>
              <a:effectLst/>
              <a:latin typeface="+mn-lt"/>
              <a:ea typeface="+mn-ea"/>
              <a:cs typeface="+mn-cs"/>
            </a:endParaRPr>
          </a:p>
          <a:p>
            <a:r>
              <a:rPr lang="en-CA" dirty="0" smtClean="0"/>
              <a:t/>
            </a:r>
            <a:br>
              <a:rPr lang="en-CA" dirty="0" smtClean="0"/>
            </a:br>
            <a:r>
              <a:rPr lang="en-CA" dirty="0" smtClean="0"/>
              <a:t>The USGS Remote sensing phenology states: "NDVI values range from +1.0 to -1.0. Areas of barren rock, sand, or snow usually show very low NDVI values (for example, 0.1 or less). Sparse vegetation such as shrubs and grasslands or senescing crops may result in moderate NDVI values (approximately 0.2 to 0.5). High NDVI values (approximately 0.6 to 0.9) correspond to dense vegetation such as that found in temperate and tropical forests or crops at their peak growth stage."</a:t>
            </a:r>
          </a:p>
        </p:txBody>
      </p:sp>
      <p:sp>
        <p:nvSpPr>
          <p:cNvPr id="4" name="Slide Number Placeholder 3"/>
          <p:cNvSpPr>
            <a:spLocks noGrp="1"/>
          </p:cNvSpPr>
          <p:nvPr>
            <p:ph type="sldNum" sz="quarter" idx="10"/>
          </p:nvPr>
        </p:nvSpPr>
        <p:spPr/>
        <p:txBody>
          <a:bodyPr/>
          <a:lstStyle/>
          <a:p>
            <a:fld id="{C87D4409-4729-4BF6-A8CE-D9DD7254DBF2}" type="slidenum">
              <a:rPr lang="en-CA" smtClean="0"/>
              <a:t>4</a:t>
            </a:fld>
            <a:endParaRPr lang="en-CA"/>
          </a:p>
        </p:txBody>
      </p:sp>
    </p:spTree>
    <p:extLst>
      <p:ext uri="{BB962C8B-B14F-4D97-AF65-F5344CB8AC3E}">
        <p14:creationId xmlns:p14="http://schemas.microsoft.com/office/powerpoint/2010/main" val="245027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5</a:t>
            </a:fld>
            <a:endParaRPr lang="en-CA"/>
          </a:p>
        </p:txBody>
      </p:sp>
    </p:spTree>
    <p:extLst>
      <p:ext uri="{BB962C8B-B14F-4D97-AF65-F5344CB8AC3E}">
        <p14:creationId xmlns:p14="http://schemas.microsoft.com/office/powerpoint/2010/main" val="153471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6</a:t>
            </a:fld>
            <a:endParaRPr lang="en-CA"/>
          </a:p>
        </p:txBody>
      </p:sp>
    </p:spTree>
    <p:extLst>
      <p:ext uri="{BB962C8B-B14F-4D97-AF65-F5344CB8AC3E}">
        <p14:creationId xmlns:p14="http://schemas.microsoft.com/office/powerpoint/2010/main" val="220363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7</a:t>
            </a:fld>
            <a:endParaRPr lang="en-CA"/>
          </a:p>
        </p:txBody>
      </p:sp>
    </p:spTree>
    <p:extLst>
      <p:ext uri="{BB962C8B-B14F-4D97-AF65-F5344CB8AC3E}">
        <p14:creationId xmlns:p14="http://schemas.microsoft.com/office/powerpoint/2010/main" val="137079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Wavelength</a:t>
            </a:r>
            <a:r>
              <a:rPr lang="fr-FR" dirty="0" smtClean="0"/>
              <a:t> ?</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8</a:t>
            </a:fld>
            <a:endParaRPr lang="en-CA"/>
          </a:p>
        </p:txBody>
      </p:sp>
    </p:spTree>
    <p:extLst>
      <p:ext uri="{BB962C8B-B14F-4D97-AF65-F5344CB8AC3E}">
        <p14:creationId xmlns:p14="http://schemas.microsoft.com/office/powerpoint/2010/main" val="202189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9</a:t>
            </a:fld>
            <a:endParaRPr lang="en-CA"/>
          </a:p>
        </p:txBody>
      </p:sp>
    </p:spTree>
    <p:extLst>
      <p:ext uri="{BB962C8B-B14F-4D97-AF65-F5344CB8AC3E}">
        <p14:creationId xmlns:p14="http://schemas.microsoft.com/office/powerpoint/2010/main" val="167932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99356-3F41-41BA-A3DC-4207CFB0F1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79E69ED1-3EFC-4C3F-8A9D-B45FB8C7F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3D1C5FA9-2DD8-4286-8AE7-044681BB1920}"/>
              </a:ext>
            </a:extLst>
          </p:cNvPr>
          <p:cNvSpPr>
            <a:spLocks noGrp="1"/>
          </p:cNvSpPr>
          <p:nvPr>
            <p:ph type="dt" sz="half" idx="10"/>
          </p:nvPr>
        </p:nvSpPr>
        <p:spPr/>
        <p:txBody>
          <a:bodyPr/>
          <a:lstStyle/>
          <a:p>
            <a:fld id="{ADE028E6-5997-4C51-9F9D-07F94AA19B94}" type="datetime1">
              <a:rPr lang="en-CA" smtClean="0"/>
              <a:t>2021-02-11</a:t>
            </a:fld>
            <a:endParaRPr lang="en-CA"/>
          </a:p>
        </p:txBody>
      </p:sp>
      <p:sp>
        <p:nvSpPr>
          <p:cNvPr id="5" name="Espace réservé du pied de page 4">
            <a:extLst>
              <a:ext uri="{FF2B5EF4-FFF2-40B4-BE49-F238E27FC236}">
                <a16:creationId xmlns:a16="http://schemas.microsoft.com/office/drawing/2014/main" id="{A5991A81-7F45-4F49-9278-A67D9A4EEF6A}"/>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3055BBA-7C0A-409B-863C-52D7D9C127AC}"/>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70840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1666FE-17C5-4D0B-9149-F6C160165822}"/>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A939C568-DA6B-41FE-8D69-32FC8B61245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E6A21029-4B27-4E68-9004-B73FEDB947D1}"/>
              </a:ext>
            </a:extLst>
          </p:cNvPr>
          <p:cNvSpPr>
            <a:spLocks noGrp="1"/>
          </p:cNvSpPr>
          <p:nvPr>
            <p:ph type="dt" sz="half" idx="10"/>
          </p:nvPr>
        </p:nvSpPr>
        <p:spPr/>
        <p:txBody>
          <a:bodyPr/>
          <a:lstStyle/>
          <a:p>
            <a:fld id="{40C3ACF4-1F58-41C1-8627-88B24884E38D}" type="datetime1">
              <a:rPr lang="en-CA" smtClean="0"/>
              <a:t>2021-02-11</a:t>
            </a:fld>
            <a:endParaRPr lang="en-CA"/>
          </a:p>
        </p:txBody>
      </p:sp>
      <p:sp>
        <p:nvSpPr>
          <p:cNvPr id="5" name="Espace réservé du pied de page 4">
            <a:extLst>
              <a:ext uri="{FF2B5EF4-FFF2-40B4-BE49-F238E27FC236}">
                <a16:creationId xmlns:a16="http://schemas.microsoft.com/office/drawing/2014/main" id="{FD16B82E-3AE8-4511-BAEE-A0496DA6FF25}"/>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9A16966-EE6D-4D78-80A6-D8678FA79E32}"/>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51656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553E2D7-BCEF-446A-BDEF-706AC859C138}"/>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97A8BC4F-15C1-4E9A-8A56-EE6D12ACCF6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18BE9D40-25A0-4282-9FD6-86F435F2FE5A}"/>
              </a:ext>
            </a:extLst>
          </p:cNvPr>
          <p:cNvSpPr>
            <a:spLocks noGrp="1"/>
          </p:cNvSpPr>
          <p:nvPr>
            <p:ph type="dt" sz="half" idx="10"/>
          </p:nvPr>
        </p:nvSpPr>
        <p:spPr/>
        <p:txBody>
          <a:bodyPr/>
          <a:lstStyle/>
          <a:p>
            <a:fld id="{75140238-0394-4BCD-B091-A7A9A7272471}" type="datetime1">
              <a:rPr lang="en-CA" smtClean="0"/>
              <a:t>2021-02-11</a:t>
            </a:fld>
            <a:endParaRPr lang="en-CA"/>
          </a:p>
        </p:txBody>
      </p:sp>
      <p:sp>
        <p:nvSpPr>
          <p:cNvPr id="5" name="Espace réservé du pied de page 4">
            <a:extLst>
              <a:ext uri="{FF2B5EF4-FFF2-40B4-BE49-F238E27FC236}">
                <a16:creationId xmlns:a16="http://schemas.microsoft.com/office/drawing/2014/main" id="{E040BD63-11BF-45BB-B964-502361E5FCF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A400F56A-497B-4B74-903B-670528023DE6}"/>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5773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EAFFA-1AAD-449A-AB90-3CAFA5EA5C3C}"/>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068148AA-64F4-437C-A53D-30EE3362EA6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7CBC411E-455F-4AD0-9E3E-F032C7AEBD8C}"/>
              </a:ext>
            </a:extLst>
          </p:cNvPr>
          <p:cNvSpPr>
            <a:spLocks noGrp="1"/>
          </p:cNvSpPr>
          <p:nvPr>
            <p:ph type="dt" sz="half" idx="10"/>
          </p:nvPr>
        </p:nvSpPr>
        <p:spPr/>
        <p:txBody>
          <a:bodyPr/>
          <a:lstStyle/>
          <a:p>
            <a:fld id="{04221EED-24E5-44E1-956E-B2DBCCEFD5E4}" type="datetime1">
              <a:rPr lang="en-CA" smtClean="0"/>
              <a:t>2021-02-11</a:t>
            </a:fld>
            <a:endParaRPr lang="en-CA"/>
          </a:p>
        </p:txBody>
      </p:sp>
      <p:sp>
        <p:nvSpPr>
          <p:cNvPr id="5" name="Espace réservé du pied de page 4">
            <a:extLst>
              <a:ext uri="{FF2B5EF4-FFF2-40B4-BE49-F238E27FC236}">
                <a16:creationId xmlns:a16="http://schemas.microsoft.com/office/drawing/2014/main" id="{F7A02CFA-7788-43A0-8826-7BE4FC89754B}"/>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89F078A-9F6C-46EE-95C2-1E599B054258}"/>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07912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6ADD1-C010-4695-83B6-322E5EF42D0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B322A113-02BA-478D-A139-BDE74E6148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5D96BC3-86C9-4C19-86BB-514DE913FBF0}"/>
              </a:ext>
            </a:extLst>
          </p:cNvPr>
          <p:cNvSpPr>
            <a:spLocks noGrp="1"/>
          </p:cNvSpPr>
          <p:nvPr>
            <p:ph type="dt" sz="half" idx="10"/>
          </p:nvPr>
        </p:nvSpPr>
        <p:spPr/>
        <p:txBody>
          <a:bodyPr/>
          <a:lstStyle/>
          <a:p>
            <a:fld id="{E84E83B5-E6D0-4F20-9F0C-CC3694B36394}" type="datetime1">
              <a:rPr lang="en-CA" smtClean="0"/>
              <a:t>2021-02-11</a:t>
            </a:fld>
            <a:endParaRPr lang="en-CA"/>
          </a:p>
        </p:txBody>
      </p:sp>
      <p:sp>
        <p:nvSpPr>
          <p:cNvPr id="5" name="Espace réservé du pied de page 4">
            <a:extLst>
              <a:ext uri="{FF2B5EF4-FFF2-40B4-BE49-F238E27FC236}">
                <a16:creationId xmlns:a16="http://schemas.microsoft.com/office/drawing/2014/main" id="{E3B9AE64-CF55-4A44-A2FE-F7B699445C11}"/>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63AAC2D0-A67F-4511-97CA-1C42EB496901}"/>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328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5A429-85A1-4BBD-BCAA-1A8A97F79E5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2297B0A1-7BBD-42CE-8457-24F79EA57636}"/>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7EC261E1-542C-48CA-BD0F-C1965218F5D2}"/>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05637551-0FE7-42B5-8151-4AAD4C05B382}"/>
              </a:ext>
            </a:extLst>
          </p:cNvPr>
          <p:cNvSpPr>
            <a:spLocks noGrp="1"/>
          </p:cNvSpPr>
          <p:nvPr>
            <p:ph type="dt" sz="half" idx="10"/>
          </p:nvPr>
        </p:nvSpPr>
        <p:spPr/>
        <p:txBody>
          <a:bodyPr/>
          <a:lstStyle/>
          <a:p>
            <a:fld id="{1D571632-D797-4FF1-BF5F-AE850EE5EA56}" type="datetime1">
              <a:rPr lang="en-CA" smtClean="0"/>
              <a:t>2021-02-11</a:t>
            </a:fld>
            <a:endParaRPr lang="en-CA"/>
          </a:p>
        </p:txBody>
      </p:sp>
      <p:sp>
        <p:nvSpPr>
          <p:cNvPr id="6" name="Espace réservé du pied de page 5">
            <a:extLst>
              <a:ext uri="{FF2B5EF4-FFF2-40B4-BE49-F238E27FC236}">
                <a16:creationId xmlns:a16="http://schemas.microsoft.com/office/drawing/2014/main" id="{457079F9-A2FA-4FB4-864E-B0003E017840}"/>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940047B9-0EF1-4B78-B1CA-16242C6FC15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84378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6E5F6-BCF6-4BC2-B42C-43DE6B8C4A7F}"/>
              </a:ext>
            </a:extLst>
          </p:cNvPr>
          <p:cNvSpPr>
            <a:spLocks noGrp="1"/>
          </p:cNvSpPr>
          <p:nvPr>
            <p:ph type="title"/>
          </p:nvPr>
        </p:nvSpPr>
        <p:spPr>
          <a:xfrm>
            <a:off x="839788" y="365125"/>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DBF3E6D9-2CE3-433D-8C4B-00E550C06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FD1F5E5-1BC2-45D9-B082-FE4EC0C819F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8D8ED58E-522F-477A-B408-E804C7823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EADCAD59-1328-478C-9437-1C5917FFD861}"/>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FD682F8A-DD15-436A-9B38-3FDF728427E2}"/>
              </a:ext>
            </a:extLst>
          </p:cNvPr>
          <p:cNvSpPr>
            <a:spLocks noGrp="1"/>
          </p:cNvSpPr>
          <p:nvPr>
            <p:ph type="dt" sz="half" idx="10"/>
          </p:nvPr>
        </p:nvSpPr>
        <p:spPr/>
        <p:txBody>
          <a:bodyPr/>
          <a:lstStyle/>
          <a:p>
            <a:fld id="{42A021C9-DA9F-4AAA-B84B-79C96568D018}" type="datetime1">
              <a:rPr lang="en-CA" smtClean="0"/>
              <a:t>2021-02-11</a:t>
            </a:fld>
            <a:endParaRPr lang="en-CA"/>
          </a:p>
        </p:txBody>
      </p:sp>
      <p:sp>
        <p:nvSpPr>
          <p:cNvPr id="8" name="Espace réservé du pied de page 7">
            <a:extLst>
              <a:ext uri="{FF2B5EF4-FFF2-40B4-BE49-F238E27FC236}">
                <a16:creationId xmlns:a16="http://schemas.microsoft.com/office/drawing/2014/main" id="{399035E9-EEAE-48F8-BFD3-4722F346EF89}"/>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DB08D3BD-A990-4A35-8904-F9F199B1CDA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2357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13548-A25B-4E64-9722-161ADE6322F6}"/>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60FAD928-69FC-44C8-9FDF-6D67CCA993DE}"/>
              </a:ext>
            </a:extLst>
          </p:cNvPr>
          <p:cNvSpPr>
            <a:spLocks noGrp="1"/>
          </p:cNvSpPr>
          <p:nvPr>
            <p:ph type="dt" sz="half" idx="10"/>
          </p:nvPr>
        </p:nvSpPr>
        <p:spPr/>
        <p:txBody>
          <a:bodyPr/>
          <a:lstStyle/>
          <a:p>
            <a:fld id="{CB403965-A2A1-4DC4-A8FE-21C86CB0CAB5}" type="datetime1">
              <a:rPr lang="en-CA" smtClean="0"/>
              <a:t>2021-02-11</a:t>
            </a:fld>
            <a:endParaRPr lang="en-CA"/>
          </a:p>
        </p:txBody>
      </p:sp>
      <p:sp>
        <p:nvSpPr>
          <p:cNvPr id="4" name="Espace réservé du pied de page 3">
            <a:extLst>
              <a:ext uri="{FF2B5EF4-FFF2-40B4-BE49-F238E27FC236}">
                <a16:creationId xmlns:a16="http://schemas.microsoft.com/office/drawing/2014/main" id="{B3B6E4D7-8A7C-4BC1-A14C-FBDAE5ED8426}"/>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2FA9A70B-F391-46AD-A6F4-F7955FDB409B}"/>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87549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D3CFF1-BF5D-4AB1-BAF7-4345EC638509}"/>
              </a:ext>
            </a:extLst>
          </p:cNvPr>
          <p:cNvSpPr>
            <a:spLocks noGrp="1"/>
          </p:cNvSpPr>
          <p:nvPr>
            <p:ph type="dt" sz="half" idx="10"/>
          </p:nvPr>
        </p:nvSpPr>
        <p:spPr/>
        <p:txBody>
          <a:bodyPr/>
          <a:lstStyle/>
          <a:p>
            <a:fld id="{AC8957D5-070B-4833-9D73-5C859E9C50A4}" type="datetime1">
              <a:rPr lang="en-CA" smtClean="0"/>
              <a:t>2021-02-11</a:t>
            </a:fld>
            <a:endParaRPr lang="en-CA"/>
          </a:p>
        </p:txBody>
      </p:sp>
      <p:sp>
        <p:nvSpPr>
          <p:cNvPr id="3" name="Espace réservé du pied de page 2">
            <a:extLst>
              <a:ext uri="{FF2B5EF4-FFF2-40B4-BE49-F238E27FC236}">
                <a16:creationId xmlns:a16="http://schemas.microsoft.com/office/drawing/2014/main" id="{ECBE41BD-4412-4FBD-BFD3-46E231B794BB}"/>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62C72CE6-D34C-49D1-A454-7C69D37569A4}"/>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34128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7BFD2-F4FD-4F08-B447-7A9974B240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9A59CD15-14A6-483A-B53B-BF1FA2A51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4547A172-9597-4048-8A95-1D6056F67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56E0D6-AAE3-43B8-B35B-7EEB041A0A1E}"/>
              </a:ext>
            </a:extLst>
          </p:cNvPr>
          <p:cNvSpPr>
            <a:spLocks noGrp="1"/>
          </p:cNvSpPr>
          <p:nvPr>
            <p:ph type="dt" sz="half" idx="10"/>
          </p:nvPr>
        </p:nvSpPr>
        <p:spPr/>
        <p:txBody>
          <a:bodyPr/>
          <a:lstStyle/>
          <a:p>
            <a:fld id="{62D6986E-63A1-4521-8CD0-20DE54B81DF4}" type="datetime1">
              <a:rPr lang="en-CA" smtClean="0"/>
              <a:t>2021-02-11</a:t>
            </a:fld>
            <a:endParaRPr lang="en-CA"/>
          </a:p>
        </p:txBody>
      </p:sp>
      <p:sp>
        <p:nvSpPr>
          <p:cNvPr id="6" name="Espace réservé du pied de page 5">
            <a:extLst>
              <a:ext uri="{FF2B5EF4-FFF2-40B4-BE49-F238E27FC236}">
                <a16:creationId xmlns:a16="http://schemas.microsoft.com/office/drawing/2014/main" id="{D5C7E314-569C-4389-8968-8364D675AE9E}"/>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BE0CD5D7-A427-47D9-8B6F-2095DBBFA433}"/>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46150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85933-3F85-4A81-AB48-AB53BDD571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EE3859B8-389C-4B48-A4F3-11D943CED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FE8D65A3-4FA3-4605-99A3-E17751DD2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03B98D8-C91B-46F3-BB3E-46355BEDC99D}"/>
              </a:ext>
            </a:extLst>
          </p:cNvPr>
          <p:cNvSpPr>
            <a:spLocks noGrp="1"/>
          </p:cNvSpPr>
          <p:nvPr>
            <p:ph type="dt" sz="half" idx="10"/>
          </p:nvPr>
        </p:nvSpPr>
        <p:spPr/>
        <p:txBody>
          <a:bodyPr/>
          <a:lstStyle/>
          <a:p>
            <a:fld id="{2DF454D2-436D-4867-A6B5-AA82B5548399}" type="datetime1">
              <a:rPr lang="en-CA" smtClean="0"/>
              <a:t>2021-02-11</a:t>
            </a:fld>
            <a:endParaRPr lang="en-CA"/>
          </a:p>
        </p:txBody>
      </p:sp>
      <p:sp>
        <p:nvSpPr>
          <p:cNvPr id="6" name="Espace réservé du pied de page 5">
            <a:extLst>
              <a:ext uri="{FF2B5EF4-FFF2-40B4-BE49-F238E27FC236}">
                <a16:creationId xmlns:a16="http://schemas.microsoft.com/office/drawing/2014/main" id="{105D0F64-47B8-42A6-BDBE-1BA1956A9E5C}"/>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6AF657BA-954A-434D-8BCA-86FF4E1200ED}"/>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08965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7EA0529-50EB-459D-BDC6-9BE33C8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C7062F7-94CC-41B7-9118-F191EA2C3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F7C2787-ECA5-461A-9F38-1723351B1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7F820-D17B-457E-864D-79B0F1437387}" type="datetime1">
              <a:rPr lang="en-CA" smtClean="0"/>
              <a:t>2021-02-11</a:t>
            </a:fld>
            <a:endParaRPr lang="en-CA"/>
          </a:p>
        </p:txBody>
      </p:sp>
      <p:sp>
        <p:nvSpPr>
          <p:cNvPr id="5" name="Espace réservé du pied de page 4">
            <a:extLst>
              <a:ext uri="{FF2B5EF4-FFF2-40B4-BE49-F238E27FC236}">
                <a16:creationId xmlns:a16="http://schemas.microsoft.com/office/drawing/2014/main" id="{710DA2CA-09B9-4625-9EA3-3B8DC3DCC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EB8CBB43-2F64-42F1-9137-29DA380DD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FDA8-C380-487C-8262-56859A965823}" type="slidenum">
              <a:rPr lang="en-CA" smtClean="0"/>
              <a:t>‹#›</a:t>
            </a:fld>
            <a:endParaRPr lang="en-CA"/>
          </a:p>
        </p:txBody>
      </p:sp>
    </p:spTree>
    <p:extLst>
      <p:ext uri="{BB962C8B-B14F-4D97-AF65-F5344CB8AC3E}">
        <p14:creationId xmlns:p14="http://schemas.microsoft.com/office/powerpoint/2010/main" val="107742316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5.xml"/><Relationship Id="rId7" Type="http://schemas.openxmlformats.org/officeDocument/2006/relationships/image" Target="../media/image1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1.xml"/><Relationship Id="rId7" Type="http://schemas.openxmlformats.org/officeDocument/2006/relationships/image" Target="../media/image2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9.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4.xml"/><Relationship Id="rId7" Type="http://schemas.openxmlformats.org/officeDocument/2006/relationships/image" Target="../media/image2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27.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2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8.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111/gcb.12945" TargetMode="External"/><Relationship Id="rId13" Type="http://schemas.openxmlformats.org/officeDocument/2006/relationships/hyperlink" Target="https://doi.org/10.5067/MODIS/MCD12Q1.006.%20Accessed%202021-02-07" TargetMode="External"/><Relationship Id="rId3" Type="http://schemas.openxmlformats.org/officeDocument/2006/relationships/tags" Target="../tags/tag69.xml"/><Relationship Id="rId7" Type="http://schemas.openxmlformats.org/officeDocument/2006/relationships/hyperlink" Target="https://www.nasa.gov/press-release/nasa-releases-detailed-global-climate-change-projections" TargetMode="External"/><Relationship Id="rId12" Type="http://schemas.openxmlformats.org/officeDocument/2006/relationships/hyperlink" Target="https://doi.org/10.3390/rs6086929" TargetMode="Externa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22.xml"/><Relationship Id="rId11" Type="http://schemas.openxmlformats.org/officeDocument/2006/relationships/hyperlink" Target="https://www.usna.edu/Users/oceano/pguth/md_help/html/approx_equivalents.htm" TargetMode="External"/><Relationship Id="rId5" Type="http://schemas.openxmlformats.org/officeDocument/2006/relationships/slideLayout" Target="../slideLayouts/slideLayout2.xml"/><Relationship Id="rId10" Type="http://schemas.openxmlformats.org/officeDocument/2006/relationships/hyperlink" Target="https://www.researchgate.net/figure/Comparing-different-horizontal-grid-resolutions-Grid-cell-dimensions-are-a-2-degrees_fig20_312315101" TargetMode="External"/><Relationship Id="rId4" Type="http://schemas.openxmlformats.org/officeDocument/2006/relationships/tags" Target="../tags/tag70.xml"/><Relationship Id="rId9" Type="http://schemas.openxmlformats.org/officeDocument/2006/relationships/hyperlink" Target="https://www.esri.com/arcgis-blog/products/arcgis-pro/imagery/spectral-profiles-classification/" TargetMode="External"/></Relationships>
</file>

<file path=ppt/slides/_rels/slide23.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hyperlink" Target="https://doi.org/10.1002/joc.3711" TargetMode="Externa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74.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77.xml"/><Relationship Id="rId7" Type="http://schemas.openxmlformats.org/officeDocument/2006/relationships/notesSlide" Target="../notesSlides/notesSlide2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tags" Target="../tags/tag78.xml"/></Relationships>
</file>

<file path=ppt/slides/_rels/slide2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1.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s://rda.ucar.edu/datasets/ds314.3/" TargetMode="External"/><Relationship Id="rId3" Type="http://schemas.openxmlformats.org/officeDocument/2006/relationships/tags" Target="../tags/tag24.xml"/><Relationship Id="rId7" Type="http://schemas.openxmlformats.org/officeDocument/2006/relationships/hyperlink" Target="https://crudata.uea.ac.uk/cru/data/hrg/"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hyperlink" Target="https://iridl.ldeo.columbia.edu/SOURCES/.UEA/.CRU/.TS3p21/.monthly/.dataset_documentation.html" TargetMode="External"/><Relationship Id="rId5" Type="http://schemas.openxmlformats.org/officeDocument/2006/relationships/notesSlide" Target="../notesSlides/notesSlide7.xml"/><Relationship Id="rId10" Type="http://schemas.openxmlformats.org/officeDocument/2006/relationships/hyperlink" Target="ftp://nacp.ornl.gov/synthesis/2009/frescati/temp/land_use_change/original/readme.htm" TargetMode="External"/><Relationship Id="rId4" Type="http://schemas.openxmlformats.org/officeDocument/2006/relationships/slideLayout" Target="../slideLayouts/slideLayout2.xml"/><Relationship Id="rId9" Type="http://schemas.openxmlformats.org/officeDocument/2006/relationships/hyperlink" Target="ftp://nacp.ornl.gov/synthesis/2009/frescati/model_driver/cru_ncep/analysi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wmo-sat.info/oscar/instruments/view/avhrr_3" TargetMode="External"/><Relationship Id="rId13" Type="http://schemas.openxmlformats.org/officeDocument/2006/relationships/image" Target="../media/image12.png"/><Relationship Id="rId3" Type="http://schemas.openxmlformats.org/officeDocument/2006/relationships/tags" Target="../tags/tag27.xml"/><Relationship Id="rId7" Type="http://schemas.openxmlformats.org/officeDocument/2006/relationships/hyperlink" Target="https://www.wmo-sat.info/oscar/instruments/view/avhrr_2" TargetMode="External"/><Relationship Id="rId12" Type="http://schemas.openxmlformats.org/officeDocument/2006/relationships/image" Target="../media/image1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cran.r-project.org/web/packages/gimms/gimms.pdf" TargetMode="External"/><Relationship Id="rId11" Type="http://schemas.openxmlformats.org/officeDocument/2006/relationships/image" Target="../media/image10.png"/><Relationship Id="rId5" Type="http://schemas.openxmlformats.org/officeDocument/2006/relationships/notesSlide" Target="../notesSlides/notesSlide8.xml"/><Relationship Id="rId10" Type="http://schemas.openxmlformats.org/officeDocument/2006/relationships/hyperlink" Target="https://www.wmo-sat.info/oscar/instruments/view/seawifs" TargetMode="External"/><Relationship Id="rId4" Type="http://schemas.openxmlformats.org/officeDocument/2006/relationships/slideLayout" Target="../slideLayouts/slideLayout2.xml"/><Relationship Id="rId9" Type="http://schemas.openxmlformats.org/officeDocument/2006/relationships/hyperlink" Target="https://www.wmo-sat.info/oscar/spaceagencies/view/noaa"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lpdaac.usgs.gov/documents/101/MCD12_User_Guide_V6.pdf" TargetMode="External"/><Relationship Id="rId3" Type="http://schemas.openxmlformats.org/officeDocument/2006/relationships/tags" Target="../tags/tag30.xml"/><Relationship Id="rId7" Type="http://schemas.openxmlformats.org/officeDocument/2006/relationships/hyperlink" Target="https://www.wmo-sat.info/oscar/instruments/view/modis" TargetMode="Externa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hyperlink" Target="https://lpdaac.usgs.gov/products/mcd12c1v006/" TargetMode="External"/><Relationship Id="rId5" Type="http://schemas.openxmlformats.org/officeDocument/2006/relationships/notesSlide" Target="../notesSlides/notesSlide9.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294969" y="3804012"/>
            <a:ext cx="12725578" cy="1919767"/>
          </a:xfrm>
          <a:prstGeom prst="roundRect">
            <a:avLst/>
          </a:prstGeom>
          <a:solidFill>
            <a:schemeClr val="accent5">
              <a:lumMod val="50000"/>
              <a:alpha val="84706"/>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solidFill>
                <a:schemeClr val="accent5">
                  <a:lumMod val="20000"/>
                  <a:lumOff val="80000"/>
                </a:schemeClr>
              </a:solidFill>
            </a:endParaRPr>
          </a:p>
          <a:p>
            <a:pPr algn="r"/>
            <a:endParaRPr lang="fr-CA" dirty="0">
              <a:solidFill>
                <a:schemeClr val="accent5">
                  <a:lumMod val="20000"/>
                  <a:lumOff val="80000"/>
                </a:schemeClr>
              </a:solidFill>
            </a:endParaRPr>
          </a:p>
        </p:txBody>
      </p:sp>
      <p:sp>
        <p:nvSpPr>
          <p:cNvPr id="13" name="ZoneTexte 12">
            <a:extLst>
              <a:ext uri="{FF2B5EF4-FFF2-40B4-BE49-F238E27FC236}">
                <a16:creationId xmlns:a16="http://schemas.microsoft.com/office/drawing/2014/main" id="{45C5000F-CD38-4B2E-A89F-BFD7BEA9FDEF}"/>
              </a:ext>
            </a:extLst>
          </p:cNvPr>
          <p:cNvSpPr txBox="1"/>
          <p:nvPr>
            <p:custDataLst>
              <p:tags r:id="rId2"/>
            </p:custDataLst>
          </p:nvPr>
        </p:nvSpPr>
        <p:spPr>
          <a:xfrm>
            <a:off x="7457440" y="1600790"/>
            <a:ext cx="4482146" cy="1569660"/>
          </a:xfrm>
          <a:prstGeom prst="rect">
            <a:avLst/>
          </a:prstGeom>
          <a:noFill/>
        </p:spPr>
        <p:txBody>
          <a:bodyPr wrap="square" rtlCol="0">
            <a:spAutoFit/>
          </a:bodyPr>
          <a:lstStyle/>
          <a:p>
            <a:pPr algn="r"/>
            <a:r>
              <a:rPr lang="fr-FR" sz="3200" b="1" dirty="0" smtClean="0">
                <a:solidFill>
                  <a:srgbClr val="587643"/>
                </a:solidFill>
              </a:rPr>
              <a:t>Présentation d’un article scientifique</a:t>
            </a:r>
            <a:endParaRPr lang="fr-FR" sz="3200" b="1" dirty="0">
              <a:solidFill>
                <a:srgbClr val="587643"/>
              </a:solidFill>
            </a:endParaRPr>
          </a:p>
          <a:p>
            <a:pPr algn="r"/>
            <a:endParaRPr lang="fr-CA" sz="3200" b="1" dirty="0" smtClean="0">
              <a:solidFill>
                <a:srgbClr val="587643"/>
              </a:solidFill>
            </a:endParaRPr>
          </a:p>
        </p:txBody>
      </p:sp>
      <p:sp>
        <p:nvSpPr>
          <p:cNvPr id="19" name="Sous-titre 2">
            <a:extLst>
              <a:ext uri="{FF2B5EF4-FFF2-40B4-BE49-F238E27FC236}">
                <a16:creationId xmlns:a16="http://schemas.microsoft.com/office/drawing/2014/main" id="{4461D03B-B848-463B-BD2F-1076B5EB669E}"/>
              </a:ext>
            </a:extLst>
          </p:cNvPr>
          <p:cNvSpPr txBox="1">
            <a:spLocks/>
          </p:cNvSpPr>
          <p:nvPr>
            <p:custDataLst>
              <p:tags r:id="rId3"/>
            </p:custDataLst>
          </p:nvPr>
        </p:nvSpPr>
        <p:spPr>
          <a:xfrm>
            <a:off x="2795586" y="270042"/>
            <a:ext cx="9144000" cy="67141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smtClean="0">
                <a:solidFill>
                  <a:srgbClr val="587643"/>
                </a:solidFill>
              </a:rPr>
              <a:t>Hiver 2021 – GAE710</a:t>
            </a:r>
            <a:endParaRPr lang="fr-CA" sz="1800" dirty="0">
              <a:solidFill>
                <a:srgbClr val="587643"/>
              </a:solidFill>
            </a:endParaRPr>
          </a:p>
          <a:p>
            <a:pPr algn="r"/>
            <a:r>
              <a:rPr lang="fr-CA" sz="1800" dirty="0">
                <a:solidFill>
                  <a:srgbClr val="587643"/>
                </a:solidFill>
              </a:rPr>
              <a:t>Université de Sherbrooke</a:t>
            </a:r>
          </a:p>
        </p:txBody>
      </p:sp>
      <p:sp>
        <p:nvSpPr>
          <p:cNvPr id="21" name="Sous-titre 2">
            <a:extLst>
              <a:ext uri="{FF2B5EF4-FFF2-40B4-BE49-F238E27FC236}">
                <a16:creationId xmlns:a16="http://schemas.microsoft.com/office/drawing/2014/main" id="{0CC2DB85-391B-4840-843A-FA0C218E833F}"/>
              </a:ext>
            </a:extLst>
          </p:cNvPr>
          <p:cNvSpPr txBox="1">
            <a:spLocks/>
          </p:cNvSpPr>
          <p:nvPr>
            <p:custDataLst>
              <p:tags r:id="rId4"/>
            </p:custDataLst>
          </p:nvPr>
        </p:nvSpPr>
        <p:spPr>
          <a:xfrm>
            <a:off x="9285402" y="5933983"/>
            <a:ext cx="2465164" cy="35666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a:solidFill>
                  <a:srgbClr val="587643"/>
                </a:solidFill>
              </a:rPr>
              <a:t> Par : </a:t>
            </a:r>
            <a:r>
              <a:rPr lang="fr-CA" sz="1800" dirty="0" smtClean="0">
                <a:solidFill>
                  <a:srgbClr val="587643"/>
                </a:solidFill>
              </a:rPr>
              <a:t>Vincent </a:t>
            </a:r>
            <a:r>
              <a:rPr lang="fr-CA" sz="1800" dirty="0">
                <a:solidFill>
                  <a:srgbClr val="587643"/>
                </a:solidFill>
              </a:rPr>
              <a:t>le Falher</a:t>
            </a:r>
          </a:p>
        </p:txBody>
      </p:sp>
      <p:sp>
        <p:nvSpPr>
          <p:cNvPr id="8" name="Rectangle 7"/>
          <p:cNvSpPr/>
          <p:nvPr>
            <p:custDataLst>
              <p:tags r:id="rId5"/>
            </p:custDataLst>
          </p:nvPr>
        </p:nvSpPr>
        <p:spPr>
          <a:xfrm>
            <a:off x="4025735" y="3889889"/>
            <a:ext cx="8166264" cy="1323439"/>
          </a:xfrm>
          <a:prstGeom prst="rect">
            <a:avLst/>
          </a:prstGeom>
        </p:spPr>
        <p:txBody>
          <a:bodyPr wrap="square">
            <a:spAutoFit/>
          </a:bodyPr>
          <a:lstStyle/>
          <a:p>
            <a:r>
              <a:rPr lang="en-CA" sz="4000" b="1" dirty="0" smtClean="0">
                <a:solidFill>
                  <a:schemeClr val="bg1"/>
                </a:solidFill>
              </a:rPr>
              <a:t>Time-lag </a:t>
            </a:r>
            <a:r>
              <a:rPr lang="en-CA" sz="4000" b="1" dirty="0">
                <a:solidFill>
                  <a:schemeClr val="bg1"/>
                </a:solidFill>
              </a:rPr>
              <a:t>effects of global vegetation responses to climate </a:t>
            </a:r>
            <a:r>
              <a:rPr lang="en-CA" sz="4000" b="1" dirty="0" smtClean="0">
                <a:solidFill>
                  <a:schemeClr val="bg1"/>
                </a:solidFill>
              </a:rPr>
              <a:t>change </a:t>
            </a:r>
            <a:r>
              <a:rPr lang="en-CA" sz="1400" b="1" dirty="0" smtClean="0">
                <a:solidFill>
                  <a:schemeClr val="bg1"/>
                </a:solidFill>
              </a:rPr>
              <a:t>(2015)</a:t>
            </a:r>
          </a:p>
        </p:txBody>
      </p:sp>
      <p:sp>
        <p:nvSpPr>
          <p:cNvPr id="4" name="Rectangle 3"/>
          <p:cNvSpPr/>
          <p:nvPr/>
        </p:nvSpPr>
        <p:spPr>
          <a:xfrm>
            <a:off x="6196534" y="5161922"/>
            <a:ext cx="6234075" cy="523220"/>
          </a:xfrm>
          <a:prstGeom prst="rect">
            <a:avLst/>
          </a:prstGeom>
        </p:spPr>
        <p:txBody>
          <a:bodyPr wrap="square">
            <a:spAutoFit/>
          </a:bodyPr>
          <a:lstStyle/>
          <a:p>
            <a:r>
              <a:rPr lang="pt-BR" sz="1400" b="1" dirty="0">
                <a:solidFill>
                  <a:schemeClr val="bg1"/>
                </a:solidFill>
              </a:rPr>
              <a:t>D O N G H A I W U, X I A N G Z H A O </a:t>
            </a:r>
            <a:r>
              <a:rPr lang="pt-BR" sz="1400" b="1" dirty="0" smtClean="0">
                <a:solidFill>
                  <a:schemeClr val="bg1"/>
                </a:solidFill>
              </a:rPr>
              <a:t>, </a:t>
            </a:r>
            <a:r>
              <a:rPr lang="pt-BR" sz="1400" b="1" dirty="0">
                <a:solidFill>
                  <a:schemeClr val="bg1"/>
                </a:solidFill>
              </a:rPr>
              <a:t>S H U N L I N L I A N G, T A O Z H O U,</a:t>
            </a:r>
          </a:p>
          <a:p>
            <a:r>
              <a:rPr lang="pt-BR" sz="1400" b="1" dirty="0">
                <a:solidFill>
                  <a:schemeClr val="bg1"/>
                </a:solidFill>
              </a:rPr>
              <a:t>K A I C H E N G H U A N G, B I J I A N T A N G and WENQIAN ZHAO </a:t>
            </a:r>
            <a:endParaRPr lang="en-CA" sz="1400" dirty="0"/>
          </a:p>
        </p:txBody>
      </p:sp>
      <p:pic>
        <p:nvPicPr>
          <p:cNvPr id="1028" name="Picture 4" descr="https://www.nasa.gov/sites/default/files/thumbnails/image/15-115.jp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69704" y="3909115"/>
            <a:ext cx="3656031" cy="1709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646442" y="514605"/>
            <a:ext cx="3624353" cy="1539826"/>
          </a:xfrm>
          <a:prstGeom prst="rect">
            <a:avLst/>
          </a:prstGeom>
        </p:spPr>
      </p:pic>
      <p:sp>
        <p:nvSpPr>
          <p:cNvPr id="7" name="Rectangle 6"/>
          <p:cNvSpPr/>
          <p:nvPr/>
        </p:nvSpPr>
        <p:spPr>
          <a:xfrm>
            <a:off x="4025735" y="5264569"/>
            <a:ext cx="704039" cy="215444"/>
          </a:xfrm>
          <a:prstGeom prst="rect">
            <a:avLst/>
          </a:prstGeom>
        </p:spPr>
        <p:txBody>
          <a:bodyPr wrap="none">
            <a:spAutoFit/>
          </a:bodyPr>
          <a:lstStyle/>
          <a:p>
            <a:r>
              <a:rPr lang="en-CA" sz="800" dirty="0" smtClean="0">
                <a:solidFill>
                  <a:schemeClr val="bg1"/>
                </a:solidFill>
              </a:rPr>
              <a:t>NASA (2015)</a:t>
            </a:r>
            <a:endParaRPr lang="en-CA" sz="800" dirty="0">
              <a:solidFill>
                <a:schemeClr val="bg1"/>
              </a:solidFill>
            </a:endParaRPr>
          </a:p>
        </p:txBody>
      </p:sp>
      <p:sp>
        <p:nvSpPr>
          <p:cNvPr id="12" name="Rectangle 11"/>
          <p:cNvSpPr/>
          <p:nvPr/>
        </p:nvSpPr>
        <p:spPr>
          <a:xfrm>
            <a:off x="531295" y="2051812"/>
            <a:ext cx="1223412" cy="215444"/>
          </a:xfrm>
          <a:prstGeom prst="rect">
            <a:avLst/>
          </a:prstGeom>
        </p:spPr>
        <p:txBody>
          <a:bodyPr wrap="none">
            <a:spAutoFit/>
          </a:bodyPr>
          <a:lstStyle/>
          <a:p>
            <a:r>
              <a:rPr lang="en-CA" sz="800" dirty="0"/>
              <a:t>Wu, D., </a:t>
            </a:r>
            <a:r>
              <a:rPr lang="en-CA" sz="800" dirty="0" smtClean="0"/>
              <a:t>Zhao</a:t>
            </a:r>
            <a:r>
              <a:rPr lang="en-CA" sz="800" dirty="0"/>
              <a:t> </a:t>
            </a:r>
            <a:r>
              <a:rPr lang="en-CA" sz="800" dirty="0" smtClean="0"/>
              <a:t>&amp; co (2015)</a:t>
            </a:r>
            <a:endParaRPr lang="en-CA" sz="800" dirty="0"/>
          </a:p>
        </p:txBody>
      </p:sp>
      <p:sp>
        <p:nvSpPr>
          <p:cNvPr id="20" name="Rectangle 19"/>
          <p:cNvSpPr/>
          <p:nvPr/>
        </p:nvSpPr>
        <p:spPr>
          <a:xfrm>
            <a:off x="2621178" y="3528635"/>
            <a:ext cx="651140" cy="215444"/>
          </a:xfrm>
          <a:prstGeom prst="rect">
            <a:avLst/>
          </a:prstGeom>
        </p:spPr>
        <p:txBody>
          <a:bodyPr wrap="none">
            <a:spAutoFit/>
          </a:bodyPr>
          <a:lstStyle/>
          <a:p>
            <a:r>
              <a:rPr lang="en-CA" sz="800" dirty="0" smtClean="0"/>
              <a:t>ESRI (2019)</a:t>
            </a:r>
            <a:endParaRPr lang="en-CA" sz="800" dirty="0"/>
          </a:p>
        </p:txBody>
      </p:sp>
      <p:pic>
        <p:nvPicPr>
          <p:cNvPr id="2" name="Picture 1"/>
          <p:cNvPicPr>
            <a:picLocks noChangeAspect="1"/>
          </p:cNvPicPr>
          <p:nvPr/>
        </p:nvPicPr>
        <p:blipFill>
          <a:blip r:embed="rId10"/>
          <a:stretch>
            <a:fillRect/>
          </a:stretch>
        </p:blipFill>
        <p:spPr>
          <a:xfrm>
            <a:off x="4270794" y="516188"/>
            <a:ext cx="2434805" cy="1594474"/>
          </a:xfrm>
          <a:prstGeom prst="rect">
            <a:avLst/>
          </a:prstGeom>
        </p:spPr>
      </p:pic>
      <p:sp>
        <p:nvSpPr>
          <p:cNvPr id="3" name="Rectangle 2"/>
          <p:cNvSpPr/>
          <p:nvPr/>
        </p:nvSpPr>
        <p:spPr>
          <a:xfrm>
            <a:off x="5065189" y="305984"/>
            <a:ext cx="1702710" cy="215444"/>
          </a:xfrm>
          <a:prstGeom prst="rect">
            <a:avLst/>
          </a:prstGeom>
        </p:spPr>
        <p:txBody>
          <a:bodyPr wrap="none">
            <a:spAutoFit/>
          </a:bodyPr>
          <a:lstStyle/>
          <a:p>
            <a:r>
              <a:rPr lang="en-CA" sz="800" dirty="0"/>
              <a:t>Faber-</a:t>
            </a:r>
            <a:r>
              <a:rPr lang="en-CA" sz="800" dirty="0" err="1"/>
              <a:t>Langendoen</a:t>
            </a:r>
            <a:r>
              <a:rPr lang="en-CA" sz="800" dirty="0"/>
              <a:t>, Don &amp;</a:t>
            </a:r>
            <a:r>
              <a:rPr lang="en-CA" sz="800" dirty="0" smtClean="0"/>
              <a:t> Co (2016)</a:t>
            </a:r>
            <a:endParaRPr lang="en-CA" sz="800" dirty="0"/>
          </a:p>
        </p:txBody>
      </p:sp>
      <p:pic>
        <p:nvPicPr>
          <p:cNvPr id="5" name="Picture 4"/>
          <p:cNvPicPr>
            <a:picLocks noChangeAspect="1"/>
          </p:cNvPicPr>
          <p:nvPr/>
        </p:nvPicPr>
        <p:blipFill>
          <a:blip r:embed="rId11"/>
          <a:stretch>
            <a:fillRect/>
          </a:stretch>
        </p:blipFill>
        <p:spPr>
          <a:xfrm>
            <a:off x="3219719" y="2159534"/>
            <a:ext cx="3548180" cy="1627773"/>
          </a:xfrm>
          <a:prstGeom prst="rect">
            <a:avLst/>
          </a:prstGeom>
        </p:spPr>
      </p:pic>
    </p:spTree>
    <p:extLst>
      <p:ext uri="{BB962C8B-B14F-4D97-AF65-F5344CB8AC3E}">
        <p14:creationId xmlns:p14="http://schemas.microsoft.com/office/powerpoint/2010/main" val="20148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Problématique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10</a:t>
            </a:fld>
            <a:endParaRPr lang="en-CA"/>
          </a:p>
        </p:txBody>
      </p:sp>
      <p:sp>
        <p:nvSpPr>
          <p:cNvPr id="2" name="Rectangle 1"/>
          <p:cNvSpPr/>
          <p:nvPr/>
        </p:nvSpPr>
        <p:spPr>
          <a:xfrm>
            <a:off x="573194" y="1426006"/>
            <a:ext cx="10645140" cy="3539430"/>
          </a:xfrm>
          <a:prstGeom prst="rect">
            <a:avLst/>
          </a:prstGeom>
        </p:spPr>
        <p:txBody>
          <a:bodyPr wrap="square">
            <a:spAutoFit/>
          </a:bodyPr>
          <a:lstStyle/>
          <a:p>
            <a:pPr marL="285750" indent="-285750" algn="just">
              <a:buFont typeface="Arial" panose="020B0604020202020204" pitchFamily="34" charset="0"/>
              <a:buChar char="•"/>
            </a:pPr>
            <a:r>
              <a:rPr lang="en-CA" sz="3200" dirty="0" err="1"/>
              <a:t>É</a:t>
            </a:r>
            <a:r>
              <a:rPr lang="en-CA" sz="3200" dirty="0" err="1" smtClean="0"/>
              <a:t>tudes</a:t>
            </a:r>
            <a:r>
              <a:rPr lang="en-CA" sz="3200" dirty="0" smtClean="0"/>
              <a:t> </a:t>
            </a:r>
            <a:r>
              <a:rPr lang="en-CA" sz="3200" dirty="0" err="1" smtClean="0"/>
              <a:t>existantes</a:t>
            </a:r>
            <a:r>
              <a:rPr lang="en-CA" sz="3200" dirty="0" smtClean="0"/>
              <a:t> </a:t>
            </a:r>
            <a:r>
              <a:rPr lang="en-CA" sz="3200" dirty="0" err="1" smtClean="0"/>
              <a:t>considèrent</a:t>
            </a:r>
            <a:r>
              <a:rPr lang="en-CA" sz="3200" dirty="0" smtClean="0"/>
              <a:t> les </a:t>
            </a:r>
            <a:r>
              <a:rPr lang="en-CA" sz="3200" dirty="0"/>
              <a:t>impacts </a:t>
            </a:r>
            <a:r>
              <a:rPr lang="en-CA" sz="3200" i="1" dirty="0" err="1" smtClean="0"/>
              <a:t>simultanés</a:t>
            </a:r>
            <a:r>
              <a:rPr lang="en-CA" sz="3200" dirty="0" smtClean="0"/>
              <a:t>.</a:t>
            </a:r>
          </a:p>
          <a:p>
            <a:pPr marL="742950" lvl="1" indent="-285750" algn="just">
              <a:buFont typeface="Arial" panose="020B0604020202020204" pitchFamily="34" charset="0"/>
              <a:buChar char="•"/>
            </a:pPr>
            <a:r>
              <a:rPr lang="en-CA" sz="3200" dirty="0" err="1" smtClean="0"/>
              <a:t>Effets</a:t>
            </a:r>
            <a:r>
              <a:rPr lang="en-CA" sz="3200" dirty="0" smtClean="0"/>
              <a:t> </a:t>
            </a:r>
            <a:r>
              <a:rPr lang="en-CA" sz="3200" dirty="0" err="1" smtClean="0"/>
              <a:t>différés</a:t>
            </a:r>
            <a:r>
              <a:rPr lang="en-CA" sz="3200" dirty="0" smtClean="0"/>
              <a:t> </a:t>
            </a:r>
            <a:r>
              <a:rPr lang="en-CA" sz="3200" i="1" dirty="0" smtClean="0"/>
              <a:t>non </a:t>
            </a:r>
            <a:r>
              <a:rPr lang="en-CA" sz="3200" dirty="0" err="1" smtClean="0"/>
              <a:t>considérée</a:t>
            </a:r>
            <a:r>
              <a:rPr lang="en-CA" sz="3200" dirty="0" smtClean="0"/>
              <a:t>.</a:t>
            </a:r>
          </a:p>
          <a:p>
            <a:pPr marL="285750" indent="-285750" algn="just">
              <a:buFont typeface="Arial" panose="020B0604020202020204" pitchFamily="34" charset="0"/>
              <a:buChar char="•"/>
            </a:pPr>
            <a:endParaRPr lang="en-CA" sz="3200" dirty="0" smtClean="0"/>
          </a:p>
          <a:p>
            <a:pPr marL="285750" indent="-285750" algn="just">
              <a:buFont typeface="Arial" panose="020B0604020202020204" pitchFamily="34" charset="0"/>
              <a:buChar char="•"/>
            </a:pPr>
            <a:r>
              <a:rPr lang="en-CA" sz="3200" dirty="0" smtClean="0"/>
              <a:t>La </a:t>
            </a:r>
            <a:r>
              <a:rPr lang="en-CA" sz="3200" dirty="0" err="1"/>
              <a:t>croissance</a:t>
            </a:r>
            <a:r>
              <a:rPr lang="en-CA" sz="3200" dirty="0"/>
              <a:t> de la </a:t>
            </a:r>
            <a:r>
              <a:rPr lang="en-CA" sz="3200" dirty="0" err="1"/>
              <a:t>végétation</a:t>
            </a:r>
            <a:r>
              <a:rPr lang="en-CA" sz="3200" dirty="0"/>
              <a:t> </a:t>
            </a:r>
            <a:r>
              <a:rPr lang="en-CA" sz="3200" i="1" dirty="0" err="1" smtClean="0"/>
              <a:t>peut-être</a:t>
            </a:r>
            <a:r>
              <a:rPr lang="en-CA" sz="3200" dirty="0" smtClean="0"/>
              <a:t> non due </a:t>
            </a:r>
            <a:r>
              <a:rPr lang="en-CA" sz="3200" dirty="0"/>
              <a:t>aux conditions </a:t>
            </a:r>
            <a:r>
              <a:rPr lang="en-CA" sz="3200" dirty="0" err="1" smtClean="0"/>
              <a:t>climatiques</a:t>
            </a:r>
            <a:r>
              <a:rPr lang="en-CA" sz="3200" dirty="0" smtClean="0"/>
              <a:t> du moment. </a:t>
            </a:r>
          </a:p>
          <a:p>
            <a:pPr marL="742950" lvl="1" indent="-285750" algn="just">
              <a:buFont typeface="Arial" panose="020B0604020202020204" pitchFamily="34" charset="0"/>
              <a:buChar char="•"/>
            </a:pPr>
            <a:r>
              <a:rPr lang="en-CA" sz="3200" dirty="0" smtClean="0"/>
              <a:t>les </a:t>
            </a:r>
            <a:r>
              <a:rPr lang="en-CA" sz="3200" dirty="0"/>
              <a:t>conditions </a:t>
            </a:r>
            <a:r>
              <a:rPr lang="en-CA" sz="3200" dirty="0" err="1"/>
              <a:t>climatiques</a:t>
            </a:r>
            <a:r>
              <a:rPr lang="en-CA" sz="3200" dirty="0"/>
              <a:t> </a:t>
            </a:r>
            <a:r>
              <a:rPr lang="en-CA" sz="3200" i="1" dirty="0" err="1"/>
              <a:t>antérieures</a:t>
            </a:r>
            <a:r>
              <a:rPr lang="en-CA" sz="3200" dirty="0"/>
              <a:t> </a:t>
            </a:r>
            <a:r>
              <a:rPr lang="en-CA" sz="3200" dirty="0" err="1"/>
              <a:t>peuvent</a:t>
            </a:r>
            <a:r>
              <a:rPr lang="en-CA" sz="3200" dirty="0"/>
              <a:t> </a:t>
            </a:r>
            <a:r>
              <a:rPr lang="en-CA" sz="3200" dirty="0" err="1"/>
              <a:t>avoir</a:t>
            </a:r>
            <a:r>
              <a:rPr lang="en-CA" sz="3200" dirty="0"/>
              <a:t> le plus </a:t>
            </a:r>
            <a:r>
              <a:rPr lang="en-CA" sz="3200" dirty="0" err="1"/>
              <a:t>d'impact</a:t>
            </a:r>
            <a:r>
              <a:rPr lang="en-CA" sz="3200" dirty="0"/>
              <a:t> sur la </a:t>
            </a:r>
            <a:r>
              <a:rPr lang="en-CA" sz="3200" dirty="0" err="1"/>
              <a:t>croissance</a:t>
            </a:r>
            <a:r>
              <a:rPr lang="en-CA" sz="3200" dirty="0"/>
              <a:t> de la </a:t>
            </a:r>
            <a:r>
              <a:rPr lang="en-CA" sz="3200" dirty="0" err="1" smtClean="0"/>
              <a:t>végétation</a:t>
            </a:r>
            <a:r>
              <a:rPr lang="en-CA" sz="3200" dirty="0" smtClean="0"/>
              <a:t>.</a:t>
            </a:r>
            <a:endParaRPr lang="en-CA" sz="3200" dirty="0"/>
          </a:p>
        </p:txBody>
      </p:sp>
    </p:spTree>
    <p:extLst>
      <p:ext uri="{BB962C8B-B14F-4D97-AF65-F5344CB8AC3E}">
        <p14:creationId xmlns:p14="http://schemas.microsoft.com/office/powerpoint/2010/main" val="4261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Ce que nous savons / connaissons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11</a:t>
            </a:fld>
            <a:endParaRPr lang="en-CA"/>
          </a:p>
        </p:txBody>
      </p:sp>
      <p:sp>
        <p:nvSpPr>
          <p:cNvPr id="6" name="Rectangle 5"/>
          <p:cNvSpPr/>
          <p:nvPr/>
        </p:nvSpPr>
        <p:spPr>
          <a:xfrm>
            <a:off x="391307" y="1093371"/>
            <a:ext cx="10803467" cy="5262979"/>
          </a:xfrm>
          <a:prstGeom prst="rect">
            <a:avLst/>
          </a:prstGeom>
        </p:spPr>
        <p:txBody>
          <a:bodyPr wrap="square">
            <a:spAutoFit/>
          </a:bodyPr>
          <a:lstStyle/>
          <a:p>
            <a:pPr algn="just"/>
            <a:r>
              <a:rPr lang="en-CA" sz="2400" dirty="0" err="1"/>
              <a:t>En</a:t>
            </a:r>
            <a:r>
              <a:rPr lang="en-CA" sz="2400" dirty="0"/>
              <a:t> </a:t>
            </a:r>
            <a:r>
              <a:rPr lang="en-CA" sz="2400" dirty="0" err="1"/>
              <a:t>général</a:t>
            </a:r>
            <a:r>
              <a:rPr lang="en-CA" sz="2400" dirty="0"/>
              <a:t>: la </a:t>
            </a:r>
            <a:r>
              <a:rPr lang="en-CA" sz="2400" dirty="0" err="1"/>
              <a:t>croissance</a:t>
            </a:r>
            <a:r>
              <a:rPr lang="en-CA" sz="2400" dirty="0"/>
              <a:t> de la </a:t>
            </a:r>
            <a:r>
              <a:rPr lang="en-CA" sz="2400" dirty="0" err="1"/>
              <a:t>végétation</a:t>
            </a:r>
            <a:r>
              <a:rPr lang="en-CA" sz="2400" dirty="0"/>
              <a:t> </a:t>
            </a:r>
            <a:r>
              <a:rPr lang="en-CA" sz="2400" dirty="0" err="1"/>
              <a:t>dépend</a:t>
            </a:r>
            <a:r>
              <a:rPr lang="en-CA" sz="2400" dirty="0"/>
              <a:t> </a:t>
            </a:r>
            <a:r>
              <a:rPr lang="en-CA" sz="2400" dirty="0" err="1"/>
              <a:t>principalement</a:t>
            </a:r>
            <a:r>
              <a:rPr lang="en-CA" sz="2400" dirty="0"/>
              <a:t> de </a:t>
            </a:r>
            <a:r>
              <a:rPr lang="en-CA" sz="2400" dirty="0" err="1"/>
              <a:t>facteurs</a:t>
            </a:r>
            <a:r>
              <a:rPr lang="en-CA" sz="2400" dirty="0"/>
              <a:t> </a:t>
            </a:r>
            <a:r>
              <a:rPr lang="en-CA" sz="2400" dirty="0" err="1"/>
              <a:t>climatiques</a:t>
            </a:r>
            <a:r>
              <a:rPr lang="en-CA" sz="2400" dirty="0"/>
              <a:t> </a:t>
            </a:r>
            <a:r>
              <a:rPr lang="en-CA" sz="2400" dirty="0" err="1"/>
              <a:t>externes</a:t>
            </a:r>
            <a:r>
              <a:rPr lang="en-CA" sz="2400" dirty="0"/>
              <a:t>: </a:t>
            </a:r>
            <a:endParaRPr lang="en-CA" sz="2400" dirty="0" smtClean="0"/>
          </a:p>
          <a:p>
            <a:pPr marL="285750" indent="-285750" algn="just">
              <a:buFont typeface="Arial" panose="020B0604020202020204" pitchFamily="34" charset="0"/>
              <a:buChar char="•"/>
            </a:pPr>
            <a:r>
              <a:rPr lang="en-CA" sz="2400" dirty="0" err="1" smtClean="0"/>
              <a:t>Température</a:t>
            </a:r>
            <a:endParaRPr lang="en-CA" sz="2400" dirty="0" smtClean="0"/>
          </a:p>
          <a:p>
            <a:pPr marL="285750" indent="-285750" algn="just">
              <a:buFont typeface="Arial" panose="020B0604020202020204" pitchFamily="34" charset="0"/>
              <a:buChar char="•"/>
            </a:pPr>
            <a:r>
              <a:rPr lang="en-CA" sz="2400" dirty="0" err="1" smtClean="0"/>
              <a:t>Précipitations</a:t>
            </a:r>
            <a:endParaRPr lang="en-CA" sz="2400" dirty="0" smtClean="0"/>
          </a:p>
          <a:p>
            <a:pPr marL="285750" indent="-285750" algn="just">
              <a:buFont typeface="Arial" panose="020B0604020202020204" pitchFamily="34" charset="0"/>
              <a:buChar char="•"/>
            </a:pPr>
            <a:r>
              <a:rPr lang="en-CA" sz="2400" dirty="0" err="1" smtClean="0"/>
              <a:t>Rayonnement</a:t>
            </a:r>
            <a:endParaRPr lang="en-CA" sz="2400" dirty="0" smtClean="0"/>
          </a:p>
          <a:p>
            <a:pPr algn="just"/>
            <a:endParaRPr lang="en-CA" sz="2400" dirty="0"/>
          </a:p>
          <a:p>
            <a:pPr algn="just"/>
            <a:r>
              <a:rPr lang="en-CA" sz="2400" dirty="0"/>
              <a:t>Les </a:t>
            </a:r>
            <a:r>
              <a:rPr lang="en-CA" sz="2400" dirty="0" err="1"/>
              <a:t>facteurs</a:t>
            </a:r>
            <a:r>
              <a:rPr lang="en-CA" sz="2400" dirty="0"/>
              <a:t> dominants </a:t>
            </a:r>
            <a:r>
              <a:rPr lang="en-CA" sz="2400" dirty="0" err="1"/>
              <a:t>sont</a:t>
            </a:r>
            <a:r>
              <a:rPr lang="en-CA" sz="2400" dirty="0" smtClean="0"/>
              <a:t>:</a:t>
            </a:r>
          </a:p>
          <a:p>
            <a:pPr marL="285750" indent="-285750" algn="just">
              <a:buFont typeface="Arial" panose="020B0604020202020204" pitchFamily="34" charset="0"/>
              <a:buChar char="•"/>
            </a:pPr>
            <a:r>
              <a:rPr lang="en-CA" sz="2400" dirty="0" err="1" smtClean="0"/>
              <a:t>Rayonnement</a:t>
            </a:r>
            <a:r>
              <a:rPr lang="en-CA" sz="2400" dirty="0" smtClean="0"/>
              <a:t> </a:t>
            </a:r>
            <a:r>
              <a:rPr lang="en-CA" sz="2400" dirty="0" err="1"/>
              <a:t>dans</a:t>
            </a:r>
            <a:r>
              <a:rPr lang="en-CA" sz="2400" dirty="0"/>
              <a:t> la </a:t>
            </a:r>
            <a:r>
              <a:rPr lang="en-CA" sz="2400" dirty="0" err="1"/>
              <a:t>forêt</a:t>
            </a:r>
            <a:r>
              <a:rPr lang="en-CA" sz="2400" dirty="0"/>
              <a:t> </a:t>
            </a:r>
            <a:r>
              <a:rPr lang="en-CA" sz="2400" dirty="0" err="1"/>
              <a:t>tropicale</a:t>
            </a:r>
            <a:r>
              <a:rPr lang="en-CA" sz="2400" dirty="0"/>
              <a:t> (</a:t>
            </a:r>
            <a:r>
              <a:rPr lang="en-CA" sz="2400" dirty="0" err="1"/>
              <a:t>forêt</a:t>
            </a:r>
            <a:r>
              <a:rPr lang="en-CA" sz="2400" dirty="0"/>
              <a:t> </a:t>
            </a:r>
            <a:r>
              <a:rPr lang="en-CA" sz="2400" dirty="0" err="1"/>
              <a:t>tropicale</a:t>
            </a:r>
            <a:r>
              <a:rPr lang="en-CA" sz="2400" dirty="0"/>
              <a:t>)</a:t>
            </a:r>
          </a:p>
          <a:p>
            <a:pPr marL="285750" indent="-285750" algn="just">
              <a:buFont typeface="Arial" panose="020B0604020202020204" pitchFamily="34" charset="0"/>
              <a:buChar char="•"/>
            </a:pPr>
            <a:r>
              <a:rPr lang="en-CA" sz="2400" dirty="0" err="1" smtClean="0"/>
              <a:t>Précipitations</a:t>
            </a:r>
            <a:r>
              <a:rPr lang="en-CA" sz="2400" dirty="0" smtClean="0"/>
              <a:t> </a:t>
            </a:r>
            <a:r>
              <a:rPr lang="en-CA" sz="2400" dirty="0" err="1"/>
              <a:t>dans</a:t>
            </a:r>
            <a:r>
              <a:rPr lang="en-CA" sz="2400" dirty="0"/>
              <a:t> les zones </a:t>
            </a:r>
            <a:r>
              <a:rPr lang="en-CA" sz="2400" dirty="0" err="1"/>
              <a:t>arides</a:t>
            </a:r>
            <a:r>
              <a:rPr lang="en-CA" sz="2400" dirty="0"/>
              <a:t> et </a:t>
            </a:r>
            <a:r>
              <a:rPr lang="en-CA" sz="2400" dirty="0" smtClean="0"/>
              <a:t>semi-</a:t>
            </a:r>
            <a:r>
              <a:rPr lang="en-CA" sz="2400" dirty="0" err="1" smtClean="0"/>
              <a:t>arides</a:t>
            </a:r>
            <a:endParaRPr lang="en-CA" sz="2400" dirty="0"/>
          </a:p>
          <a:p>
            <a:pPr marL="285750" indent="-285750" algn="just">
              <a:buFont typeface="Arial" panose="020B0604020202020204" pitchFamily="34" charset="0"/>
              <a:buChar char="•"/>
            </a:pPr>
            <a:r>
              <a:rPr lang="en-CA" sz="2400" dirty="0" err="1" smtClean="0"/>
              <a:t>Température</a:t>
            </a:r>
            <a:r>
              <a:rPr lang="en-CA" sz="2400" dirty="0" smtClean="0"/>
              <a:t> </a:t>
            </a:r>
            <a:r>
              <a:rPr lang="en-CA" sz="2400" dirty="0"/>
              <a:t>aux </a:t>
            </a:r>
            <a:r>
              <a:rPr lang="en-CA" sz="2400" dirty="0" err="1"/>
              <a:t>hautes</a:t>
            </a:r>
            <a:r>
              <a:rPr lang="en-CA" sz="2400" dirty="0"/>
              <a:t> latitudes </a:t>
            </a:r>
            <a:r>
              <a:rPr lang="en-CA" sz="2400" dirty="0" smtClean="0"/>
              <a:t>Nordiques</a:t>
            </a:r>
          </a:p>
          <a:p>
            <a:pPr marL="285750" indent="-285750" algn="just">
              <a:buFont typeface="Arial" panose="020B0604020202020204" pitchFamily="34" charset="0"/>
              <a:buChar char="•"/>
            </a:pPr>
            <a:endParaRPr lang="fr-FR" sz="2400" dirty="0"/>
          </a:p>
          <a:p>
            <a:pPr algn="just"/>
            <a:r>
              <a:rPr lang="fr-FR" sz="2400" dirty="0" smtClean="0"/>
              <a:t>Deux </a:t>
            </a:r>
            <a:r>
              <a:rPr lang="fr-FR" sz="2400" dirty="0"/>
              <a:t>facteurs déterminants majeurs </a:t>
            </a:r>
            <a:r>
              <a:rPr lang="fr-FR" sz="2400" dirty="0" smtClean="0"/>
              <a:t>affectent </a:t>
            </a:r>
            <a:r>
              <a:rPr lang="fr-FR" sz="2400" dirty="0"/>
              <a:t>la croissance </a:t>
            </a:r>
            <a:r>
              <a:rPr lang="fr-FR" sz="2400" dirty="0" smtClean="0"/>
              <a:t>de la végétation </a:t>
            </a:r>
            <a:r>
              <a:rPr lang="fr-FR" sz="2400" dirty="0"/>
              <a:t>:</a:t>
            </a:r>
            <a:endParaRPr lang="fr-FR" sz="2400" dirty="0" smtClean="0"/>
          </a:p>
          <a:p>
            <a:pPr marL="342900" indent="-342900" algn="just">
              <a:buFont typeface="Arial" panose="020B0604020202020204" pitchFamily="34" charset="0"/>
              <a:buChar char="•"/>
            </a:pPr>
            <a:r>
              <a:rPr lang="en-CA" sz="2400" dirty="0" err="1" smtClean="0"/>
              <a:t>Facteurs</a:t>
            </a:r>
            <a:r>
              <a:rPr lang="en-CA" sz="2400" dirty="0" smtClean="0"/>
              <a:t> </a:t>
            </a:r>
            <a:r>
              <a:rPr lang="en-CA" sz="2400" dirty="0" err="1"/>
              <a:t>liés</a:t>
            </a:r>
            <a:r>
              <a:rPr lang="en-CA" sz="2400" dirty="0"/>
              <a:t> au </a:t>
            </a:r>
            <a:r>
              <a:rPr lang="en-CA" sz="2400" dirty="0" err="1" smtClean="0"/>
              <a:t>climat</a:t>
            </a:r>
            <a:endParaRPr lang="en-CA" sz="2400" dirty="0" smtClean="0"/>
          </a:p>
          <a:p>
            <a:pPr marL="342900" indent="-342900" algn="just">
              <a:buFont typeface="Arial" panose="020B0604020202020204" pitchFamily="34" charset="0"/>
              <a:buChar char="•"/>
            </a:pPr>
            <a:r>
              <a:rPr lang="fr-FR" sz="2400" dirty="0" smtClean="0"/>
              <a:t>Perturbation </a:t>
            </a:r>
            <a:r>
              <a:rPr lang="fr-FR" sz="2400" dirty="0"/>
              <a:t>causée par les </a:t>
            </a:r>
            <a:r>
              <a:rPr lang="fr-FR" sz="2400" dirty="0" smtClean="0"/>
              <a:t>activités </a:t>
            </a:r>
            <a:r>
              <a:rPr lang="fr-FR" sz="2400" dirty="0"/>
              <a:t>humaines et les perturbations </a:t>
            </a:r>
            <a:r>
              <a:rPr lang="fr-FR" sz="2400" dirty="0" smtClean="0"/>
              <a:t>naturelles</a:t>
            </a:r>
            <a:endParaRPr lang="en-CA" sz="2400" dirty="0" smtClean="0"/>
          </a:p>
        </p:txBody>
      </p:sp>
    </p:spTree>
    <p:extLst>
      <p:ext uri="{BB962C8B-B14F-4D97-AF65-F5344CB8AC3E}">
        <p14:creationId xmlns:p14="http://schemas.microsoft.com/office/powerpoint/2010/main" val="358614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Études / recherches préalables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12</a:t>
            </a:fld>
            <a:endParaRPr lang="en-CA"/>
          </a:p>
        </p:txBody>
      </p:sp>
      <p:sp>
        <p:nvSpPr>
          <p:cNvPr id="2" name="Rectangle 1"/>
          <p:cNvSpPr/>
          <p:nvPr/>
        </p:nvSpPr>
        <p:spPr>
          <a:xfrm>
            <a:off x="563033" y="1136368"/>
            <a:ext cx="11065933" cy="5016758"/>
          </a:xfrm>
          <a:prstGeom prst="rect">
            <a:avLst/>
          </a:prstGeom>
        </p:spPr>
        <p:txBody>
          <a:bodyPr wrap="square">
            <a:spAutoFit/>
          </a:bodyPr>
          <a:lstStyle/>
          <a:p>
            <a:pPr algn="just"/>
            <a:r>
              <a:rPr lang="en-CA" sz="2000" dirty="0"/>
              <a:t>De plus </a:t>
            </a:r>
            <a:r>
              <a:rPr lang="en-CA" sz="2000" dirty="0" err="1"/>
              <a:t>en</a:t>
            </a:r>
            <a:r>
              <a:rPr lang="en-CA" sz="2000" dirty="0"/>
              <a:t> plus </a:t>
            </a:r>
            <a:r>
              <a:rPr lang="en-CA" sz="2000" dirty="0" err="1"/>
              <a:t>d'études</a:t>
            </a:r>
            <a:r>
              <a:rPr lang="en-CA" sz="2000" dirty="0"/>
              <a:t> </a:t>
            </a:r>
            <a:r>
              <a:rPr lang="en-CA" sz="2000" dirty="0" err="1"/>
              <a:t>ont</a:t>
            </a:r>
            <a:r>
              <a:rPr lang="en-CA" sz="2000" dirty="0"/>
              <a:t> </a:t>
            </a:r>
            <a:r>
              <a:rPr lang="en-CA" sz="2000" dirty="0" err="1"/>
              <a:t>montré</a:t>
            </a:r>
            <a:r>
              <a:rPr lang="en-CA" sz="2000" dirty="0"/>
              <a:t> que les </a:t>
            </a:r>
            <a:r>
              <a:rPr lang="en-CA" sz="2000" dirty="0" err="1"/>
              <a:t>réponses</a:t>
            </a:r>
            <a:r>
              <a:rPr lang="en-CA" sz="2000" dirty="0"/>
              <a:t> de la </a:t>
            </a:r>
            <a:r>
              <a:rPr lang="en-CA" sz="2000" dirty="0" err="1"/>
              <a:t>végétation</a:t>
            </a:r>
            <a:r>
              <a:rPr lang="en-CA" sz="2000" dirty="0"/>
              <a:t> au </a:t>
            </a:r>
            <a:r>
              <a:rPr lang="en-CA" sz="2000" dirty="0" err="1"/>
              <a:t>climat</a:t>
            </a:r>
            <a:r>
              <a:rPr lang="en-CA" sz="2000" dirty="0"/>
              <a:t> </a:t>
            </a:r>
            <a:r>
              <a:rPr lang="en-CA" sz="2000" dirty="0" err="1"/>
              <a:t>ont</a:t>
            </a:r>
            <a:r>
              <a:rPr lang="en-CA" sz="2000" dirty="0"/>
              <a:t> un certain </a:t>
            </a:r>
            <a:r>
              <a:rPr lang="en-CA" sz="2000" dirty="0" err="1" smtClean="0"/>
              <a:t>décalage</a:t>
            </a:r>
            <a:r>
              <a:rPr lang="en-CA" sz="2000" dirty="0"/>
              <a:t>.</a:t>
            </a:r>
          </a:p>
          <a:p>
            <a:pPr algn="just"/>
            <a:endParaRPr lang="en-CA" sz="2000" dirty="0"/>
          </a:p>
          <a:p>
            <a:pPr marL="285750" indent="-285750" algn="just">
              <a:buFont typeface="Arial" panose="020B0604020202020204" pitchFamily="34" charset="0"/>
              <a:buChar char="•"/>
            </a:pPr>
            <a:r>
              <a:rPr lang="en-CA" sz="2000" dirty="0" smtClean="0"/>
              <a:t>Retard </a:t>
            </a:r>
            <a:r>
              <a:rPr lang="en-CA" sz="2000" dirty="0" err="1"/>
              <a:t>interannuel</a:t>
            </a:r>
            <a:r>
              <a:rPr lang="en-CA" sz="2000" dirty="0"/>
              <a:t> de la </a:t>
            </a:r>
            <a:r>
              <a:rPr lang="en-CA" sz="2000" dirty="0" err="1"/>
              <a:t>réponse</a:t>
            </a:r>
            <a:r>
              <a:rPr lang="en-CA" sz="2000" dirty="0"/>
              <a:t> de la </a:t>
            </a:r>
            <a:r>
              <a:rPr lang="en-CA" sz="2000" dirty="0" err="1"/>
              <a:t>végétation</a:t>
            </a:r>
            <a:r>
              <a:rPr lang="en-CA" sz="2000" dirty="0"/>
              <a:t> à la </a:t>
            </a:r>
            <a:r>
              <a:rPr lang="en-CA" sz="2000" dirty="0" err="1"/>
              <a:t>température</a:t>
            </a:r>
            <a:r>
              <a:rPr lang="en-CA" sz="2000" dirty="0"/>
              <a:t> </a:t>
            </a:r>
            <a:endParaRPr lang="en-CA" sz="2000" dirty="0" smtClean="0"/>
          </a:p>
          <a:p>
            <a:pPr lvl="1" algn="just"/>
            <a:r>
              <a:rPr lang="en-CA" sz="2000" dirty="0" smtClean="0"/>
              <a:t>et </a:t>
            </a:r>
            <a:r>
              <a:rPr lang="en-CA" sz="2000" dirty="0" err="1" smtClean="0"/>
              <a:t>différences</a:t>
            </a:r>
            <a:r>
              <a:rPr lang="en-CA" sz="2000" dirty="0" smtClean="0"/>
              <a:t> </a:t>
            </a:r>
            <a:r>
              <a:rPr lang="en-CA" sz="2000" dirty="0" err="1"/>
              <a:t>dans</a:t>
            </a:r>
            <a:r>
              <a:rPr lang="en-CA" sz="2000" dirty="0"/>
              <a:t> les </a:t>
            </a:r>
            <a:r>
              <a:rPr lang="en-CA" sz="2000" dirty="0" err="1"/>
              <a:t>effets</a:t>
            </a:r>
            <a:r>
              <a:rPr lang="en-CA" sz="2000" dirty="0"/>
              <a:t> de retard entre les </a:t>
            </a:r>
            <a:r>
              <a:rPr lang="en-CA" sz="2000" dirty="0" err="1"/>
              <a:t>différents</a:t>
            </a:r>
            <a:r>
              <a:rPr lang="en-CA" sz="2000" dirty="0"/>
              <a:t> </a:t>
            </a:r>
            <a:r>
              <a:rPr lang="en-CA" sz="2000" dirty="0" err="1"/>
              <a:t>écosystèmes</a:t>
            </a:r>
            <a:r>
              <a:rPr lang="en-CA" sz="2000" dirty="0"/>
              <a:t>.</a:t>
            </a:r>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smtClean="0"/>
              <a:t>Un </a:t>
            </a:r>
            <a:r>
              <a:rPr lang="en-CA" sz="2000" dirty="0" err="1"/>
              <a:t>événement</a:t>
            </a:r>
            <a:r>
              <a:rPr lang="en-CA" sz="2000" dirty="0"/>
              <a:t> </a:t>
            </a:r>
            <a:r>
              <a:rPr lang="en-CA" sz="2000" dirty="0" err="1"/>
              <a:t>climatique</a:t>
            </a:r>
            <a:r>
              <a:rPr lang="en-CA" sz="2000" dirty="0"/>
              <a:t> </a:t>
            </a:r>
            <a:r>
              <a:rPr lang="en-CA" sz="2000" dirty="0" err="1"/>
              <a:t>extrême</a:t>
            </a:r>
            <a:r>
              <a:rPr lang="en-CA" sz="2000" dirty="0"/>
              <a:t> </a:t>
            </a:r>
            <a:r>
              <a:rPr lang="en-CA" sz="2000" dirty="0" smtClean="0"/>
              <a:t>(exe: la </a:t>
            </a:r>
            <a:r>
              <a:rPr lang="en-CA" sz="2000" dirty="0" err="1"/>
              <a:t>chaleur</a:t>
            </a:r>
            <a:r>
              <a:rPr lang="en-CA" sz="2000" dirty="0"/>
              <a:t>) </a:t>
            </a:r>
            <a:r>
              <a:rPr lang="en-CA" sz="2000" dirty="0" err="1"/>
              <a:t>dans</a:t>
            </a:r>
            <a:r>
              <a:rPr lang="en-CA" sz="2000" dirty="0"/>
              <a:t> un </a:t>
            </a:r>
            <a:r>
              <a:rPr lang="en-CA" sz="2000" dirty="0" err="1"/>
              <a:t>écosystème</a:t>
            </a:r>
            <a:r>
              <a:rPr lang="en-CA" sz="2000" dirty="0"/>
              <a:t> de prairie au </a:t>
            </a:r>
            <a:r>
              <a:rPr lang="en-CA" sz="2000" dirty="0" err="1"/>
              <a:t>cours</a:t>
            </a:r>
            <a:r>
              <a:rPr lang="en-CA" sz="2000" dirty="0"/>
              <a:t> </a:t>
            </a:r>
            <a:r>
              <a:rPr lang="en-CA" sz="2000" dirty="0" err="1"/>
              <a:t>d'une</a:t>
            </a:r>
            <a:r>
              <a:rPr lang="en-CA" sz="2000" dirty="0"/>
              <a:t> </a:t>
            </a:r>
            <a:r>
              <a:rPr lang="en-CA" sz="2000" dirty="0" err="1"/>
              <a:t>année</a:t>
            </a:r>
            <a:r>
              <a:rPr lang="en-CA" sz="2000" dirty="0"/>
              <a:t> </a:t>
            </a:r>
            <a:r>
              <a:rPr lang="en-CA" sz="2000" dirty="0" err="1"/>
              <a:t>donnée</a:t>
            </a:r>
            <a:r>
              <a:rPr lang="en-CA" sz="2000" dirty="0"/>
              <a:t> </a:t>
            </a:r>
            <a:r>
              <a:rPr lang="en-CA" sz="2000" dirty="0" err="1"/>
              <a:t>entraînerait</a:t>
            </a:r>
            <a:r>
              <a:rPr lang="en-CA" sz="2000" dirty="0"/>
              <a:t> </a:t>
            </a:r>
            <a:r>
              <a:rPr lang="en-CA" sz="2000" dirty="0" err="1"/>
              <a:t>une</a:t>
            </a:r>
            <a:r>
              <a:rPr lang="en-CA" sz="2000" dirty="0"/>
              <a:t> diminution de la NEP (</a:t>
            </a:r>
            <a:r>
              <a:rPr lang="en-CA" sz="2000" dirty="0" err="1"/>
              <a:t>productivité</a:t>
            </a:r>
            <a:r>
              <a:rPr lang="en-CA" sz="2000" dirty="0"/>
              <a:t> </a:t>
            </a:r>
            <a:r>
              <a:rPr lang="en-CA" sz="2000" dirty="0" err="1"/>
              <a:t>nette</a:t>
            </a:r>
            <a:r>
              <a:rPr lang="en-CA" sz="2000" dirty="0"/>
              <a:t> de </a:t>
            </a:r>
            <a:r>
              <a:rPr lang="en-CA" sz="2000" dirty="0" err="1"/>
              <a:t>l'écosystème</a:t>
            </a:r>
            <a:r>
              <a:rPr lang="en-CA" sz="2000" dirty="0"/>
              <a:t>) </a:t>
            </a:r>
            <a:r>
              <a:rPr lang="en-CA" sz="2000" dirty="0" err="1"/>
              <a:t>dans</a:t>
            </a:r>
            <a:r>
              <a:rPr lang="en-CA" sz="2000" dirty="0"/>
              <a:t> les </a:t>
            </a:r>
            <a:r>
              <a:rPr lang="en-CA" sz="2000" dirty="0" err="1"/>
              <a:t>années</a:t>
            </a:r>
            <a:r>
              <a:rPr lang="en-CA" sz="2000" dirty="0"/>
              <a:t> </a:t>
            </a:r>
            <a:r>
              <a:rPr lang="en-CA" sz="2000" dirty="0" err="1"/>
              <a:t>en</a:t>
            </a:r>
            <a:r>
              <a:rPr lang="en-CA" sz="2000" dirty="0"/>
              <a:t> </a:t>
            </a:r>
            <a:r>
              <a:rPr lang="en-CA" sz="2000" dirty="0" err="1"/>
              <a:t>cours</a:t>
            </a:r>
            <a:r>
              <a:rPr lang="en-CA" sz="2000" dirty="0"/>
              <a:t> et </a:t>
            </a:r>
            <a:r>
              <a:rPr lang="en-CA" sz="2000" dirty="0" err="1"/>
              <a:t>suivantes</a:t>
            </a:r>
            <a:r>
              <a:rPr lang="en-CA" sz="2000" dirty="0"/>
              <a:t>, avec un </a:t>
            </a:r>
            <a:r>
              <a:rPr lang="en-CA" sz="2000" dirty="0" err="1"/>
              <a:t>décalage</a:t>
            </a:r>
            <a:r>
              <a:rPr lang="en-CA" sz="2000" dirty="0"/>
              <a:t> de 2 </a:t>
            </a:r>
            <a:r>
              <a:rPr lang="en-CA" sz="2000" dirty="0" smtClean="0"/>
              <a:t>ans.</a:t>
            </a:r>
            <a:endParaRPr lang="en-CA" sz="2000" dirty="0"/>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a:t>(</a:t>
            </a:r>
            <a:r>
              <a:rPr lang="en-CA" sz="2000" dirty="0" err="1" smtClean="0"/>
              <a:t>Amazonie</a:t>
            </a:r>
            <a:r>
              <a:rPr lang="en-CA" sz="2000" dirty="0" smtClean="0"/>
              <a:t>) Les </a:t>
            </a:r>
            <a:r>
              <a:rPr lang="en-CA" sz="2000" dirty="0" err="1"/>
              <a:t>effets</a:t>
            </a:r>
            <a:r>
              <a:rPr lang="en-CA" sz="2000" dirty="0"/>
              <a:t> du </a:t>
            </a:r>
            <a:r>
              <a:rPr lang="en-CA" sz="2000" dirty="0" err="1"/>
              <a:t>décalage</a:t>
            </a:r>
            <a:r>
              <a:rPr lang="en-CA" sz="2000" dirty="0"/>
              <a:t> </a:t>
            </a:r>
            <a:r>
              <a:rPr lang="en-CA" sz="2000" dirty="0" err="1"/>
              <a:t>dans</a:t>
            </a:r>
            <a:r>
              <a:rPr lang="en-CA" sz="2000" dirty="0"/>
              <a:t> le temps pour </a:t>
            </a:r>
            <a:r>
              <a:rPr lang="en-CA" sz="2000" dirty="0" err="1"/>
              <a:t>différents</a:t>
            </a:r>
            <a:r>
              <a:rPr lang="en-CA" sz="2000" dirty="0"/>
              <a:t> </a:t>
            </a:r>
            <a:r>
              <a:rPr lang="en-CA" sz="2000" dirty="0" err="1"/>
              <a:t>facteurs</a:t>
            </a:r>
            <a:r>
              <a:rPr lang="en-CA" sz="2000" dirty="0"/>
              <a:t> </a:t>
            </a:r>
            <a:r>
              <a:rPr lang="en-CA" sz="2000" dirty="0" err="1"/>
              <a:t>climatiques</a:t>
            </a:r>
            <a:r>
              <a:rPr lang="en-CA" sz="2000" dirty="0"/>
              <a:t> (</a:t>
            </a:r>
            <a:r>
              <a:rPr lang="en-CA" sz="2000" dirty="0" err="1"/>
              <a:t>c'est</a:t>
            </a:r>
            <a:r>
              <a:rPr lang="en-CA" sz="2000" dirty="0"/>
              <a:t>-à-dire le </a:t>
            </a:r>
            <a:r>
              <a:rPr lang="en-CA" sz="2000" dirty="0" err="1"/>
              <a:t>rayonnement</a:t>
            </a:r>
            <a:r>
              <a:rPr lang="en-CA" sz="2000" dirty="0"/>
              <a:t>, les </a:t>
            </a:r>
            <a:r>
              <a:rPr lang="en-CA" sz="2000" dirty="0" err="1"/>
              <a:t>précipitations</a:t>
            </a:r>
            <a:r>
              <a:rPr lang="en-CA" sz="2000" dirty="0"/>
              <a:t> et la </a:t>
            </a:r>
            <a:r>
              <a:rPr lang="en-CA" sz="2000" dirty="0" err="1"/>
              <a:t>profondeur</a:t>
            </a:r>
            <a:r>
              <a:rPr lang="en-CA" sz="2000" dirty="0"/>
              <a:t> </a:t>
            </a:r>
            <a:r>
              <a:rPr lang="en-CA" sz="2000" dirty="0" err="1"/>
              <a:t>optique</a:t>
            </a:r>
            <a:r>
              <a:rPr lang="en-CA" sz="2000" dirty="0"/>
              <a:t> des </a:t>
            </a:r>
            <a:r>
              <a:rPr lang="en-CA" sz="2000" dirty="0" err="1"/>
              <a:t>aérosols</a:t>
            </a:r>
            <a:r>
              <a:rPr lang="en-CA" sz="2000" dirty="0"/>
              <a:t>) </a:t>
            </a:r>
            <a:r>
              <a:rPr lang="en-CA" sz="2000" dirty="0" err="1"/>
              <a:t>en</a:t>
            </a:r>
            <a:r>
              <a:rPr lang="en-CA" sz="2000" dirty="0"/>
              <a:t> </a:t>
            </a:r>
            <a:r>
              <a:rPr lang="en-CA" sz="2000" dirty="0" err="1"/>
              <a:t>Amazonie</a:t>
            </a:r>
            <a:r>
              <a:rPr lang="en-CA" sz="2000" dirty="0"/>
              <a:t> et </a:t>
            </a:r>
            <a:r>
              <a:rPr lang="en-CA" sz="2000" dirty="0" err="1"/>
              <a:t>ont</a:t>
            </a:r>
            <a:r>
              <a:rPr lang="en-CA" sz="2000" dirty="0"/>
              <a:t> </a:t>
            </a:r>
            <a:r>
              <a:rPr lang="en-CA" sz="2000" dirty="0" err="1"/>
              <a:t>constaté</a:t>
            </a:r>
            <a:r>
              <a:rPr lang="en-CA" sz="2000" dirty="0"/>
              <a:t> que le </a:t>
            </a:r>
            <a:r>
              <a:rPr lang="en-CA" sz="2000" dirty="0" err="1"/>
              <a:t>décalage</a:t>
            </a:r>
            <a:r>
              <a:rPr lang="en-CA" sz="2000" dirty="0"/>
              <a:t> </a:t>
            </a:r>
            <a:r>
              <a:rPr lang="en-CA" sz="2000" dirty="0" err="1"/>
              <a:t>dans</a:t>
            </a:r>
            <a:r>
              <a:rPr lang="en-CA" sz="2000" dirty="0"/>
              <a:t> le temps des </a:t>
            </a:r>
            <a:r>
              <a:rPr lang="en-CA" sz="2000" dirty="0" err="1"/>
              <a:t>réponses</a:t>
            </a:r>
            <a:r>
              <a:rPr lang="en-CA" sz="2000" dirty="0"/>
              <a:t> de la </a:t>
            </a:r>
            <a:r>
              <a:rPr lang="en-CA" sz="2000" dirty="0" err="1"/>
              <a:t>végétation</a:t>
            </a:r>
            <a:r>
              <a:rPr lang="en-CA" sz="2000" dirty="0"/>
              <a:t> aux </a:t>
            </a:r>
            <a:r>
              <a:rPr lang="en-CA" sz="2000" dirty="0" err="1"/>
              <a:t>facteurs</a:t>
            </a:r>
            <a:r>
              <a:rPr lang="en-CA" sz="2000" dirty="0"/>
              <a:t> </a:t>
            </a:r>
            <a:r>
              <a:rPr lang="en-CA" sz="2000" dirty="0" err="1"/>
              <a:t>climatiques</a:t>
            </a:r>
            <a:r>
              <a:rPr lang="en-CA" sz="2000" dirty="0"/>
              <a:t> </a:t>
            </a:r>
            <a:r>
              <a:rPr lang="en-CA" sz="2000" dirty="0" err="1"/>
              <a:t>différait</a:t>
            </a:r>
            <a:r>
              <a:rPr lang="en-CA" sz="2000" dirty="0"/>
              <a:t> </a:t>
            </a:r>
            <a:r>
              <a:rPr lang="en-CA" sz="2000" dirty="0" err="1"/>
              <a:t>dans</a:t>
            </a:r>
            <a:r>
              <a:rPr lang="en-CA" sz="2000" dirty="0"/>
              <a:t> la </a:t>
            </a:r>
            <a:r>
              <a:rPr lang="en-CA" sz="2000" dirty="0" err="1"/>
              <a:t>forêt</a:t>
            </a:r>
            <a:r>
              <a:rPr lang="en-CA" sz="2000" dirty="0"/>
              <a:t> </a:t>
            </a:r>
            <a:r>
              <a:rPr lang="en-CA" sz="2000" dirty="0" err="1" smtClean="0"/>
              <a:t>tropicale</a:t>
            </a:r>
            <a:r>
              <a:rPr lang="en-CA" sz="2000" dirty="0" smtClean="0"/>
              <a:t>.</a:t>
            </a:r>
            <a:endParaRPr lang="en-CA" sz="2000" dirty="0"/>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a:t>(</a:t>
            </a:r>
            <a:r>
              <a:rPr lang="en-CA" sz="2000" dirty="0" err="1"/>
              <a:t>région</a:t>
            </a:r>
            <a:r>
              <a:rPr lang="en-CA" sz="2000" dirty="0"/>
              <a:t> </a:t>
            </a:r>
            <a:r>
              <a:rPr lang="en-CA" sz="2000" dirty="0" err="1"/>
              <a:t>continentale</a:t>
            </a:r>
            <a:r>
              <a:rPr lang="en-CA" sz="2000" dirty="0"/>
              <a:t> </a:t>
            </a:r>
            <a:r>
              <a:rPr lang="en-CA" sz="2000" dirty="0" err="1"/>
              <a:t>australienne</a:t>
            </a:r>
            <a:r>
              <a:rPr lang="en-CA" sz="2000" dirty="0"/>
              <a:t>) Les </a:t>
            </a:r>
            <a:r>
              <a:rPr lang="en-CA" sz="2000" dirty="0" err="1"/>
              <a:t>réponses</a:t>
            </a:r>
            <a:r>
              <a:rPr lang="en-CA" sz="2000" dirty="0"/>
              <a:t> de la </a:t>
            </a:r>
            <a:r>
              <a:rPr lang="en-CA" sz="2000" dirty="0" err="1"/>
              <a:t>végétation</a:t>
            </a:r>
            <a:r>
              <a:rPr lang="en-CA" sz="2000" dirty="0"/>
              <a:t> à </a:t>
            </a:r>
            <a:r>
              <a:rPr lang="en-CA" sz="2000" dirty="0" err="1"/>
              <a:t>l'humidité</a:t>
            </a:r>
            <a:r>
              <a:rPr lang="en-CA" sz="2000" dirty="0"/>
              <a:t> du sol </a:t>
            </a:r>
            <a:r>
              <a:rPr lang="en-CA" sz="2000" dirty="0" err="1"/>
              <a:t>ont</a:t>
            </a:r>
            <a:r>
              <a:rPr lang="en-CA" sz="2000" dirty="0"/>
              <a:t> </a:t>
            </a:r>
            <a:r>
              <a:rPr lang="en-CA" sz="2000" dirty="0" err="1"/>
              <a:t>été</a:t>
            </a:r>
            <a:r>
              <a:rPr lang="en-CA" sz="2000" dirty="0"/>
              <a:t> </a:t>
            </a:r>
            <a:r>
              <a:rPr lang="en-CA" sz="2000" dirty="0" err="1"/>
              <a:t>décalées</a:t>
            </a:r>
            <a:r>
              <a:rPr lang="en-CA" sz="2000" dirty="0"/>
              <a:t> </a:t>
            </a:r>
            <a:r>
              <a:rPr lang="en-CA" sz="2000" dirty="0" err="1"/>
              <a:t>d'environ</a:t>
            </a:r>
            <a:r>
              <a:rPr lang="en-CA" sz="2000" dirty="0"/>
              <a:t> un </a:t>
            </a:r>
            <a:r>
              <a:rPr lang="en-CA" sz="2000" dirty="0" err="1" smtClean="0"/>
              <a:t>mois</a:t>
            </a:r>
            <a:r>
              <a:rPr lang="en-CA" sz="2000" dirty="0" smtClean="0"/>
              <a:t>.</a:t>
            </a:r>
            <a:endParaRPr lang="en-CA" sz="2000" dirty="0"/>
          </a:p>
        </p:txBody>
      </p:sp>
    </p:spTree>
    <p:extLst>
      <p:ext uri="{BB962C8B-B14F-4D97-AF65-F5344CB8AC3E}">
        <p14:creationId xmlns:p14="http://schemas.microsoft.com/office/powerpoint/2010/main" val="4259819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Hypothèses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13</a:t>
            </a:fld>
            <a:endParaRPr lang="en-CA"/>
          </a:p>
        </p:txBody>
      </p:sp>
      <p:sp>
        <p:nvSpPr>
          <p:cNvPr id="3" name="Rectangle 2"/>
          <p:cNvSpPr/>
          <p:nvPr/>
        </p:nvSpPr>
        <p:spPr>
          <a:xfrm>
            <a:off x="1362575" y="1307305"/>
            <a:ext cx="6207149" cy="1815882"/>
          </a:xfrm>
          <a:prstGeom prst="rect">
            <a:avLst/>
          </a:prstGeom>
        </p:spPr>
        <p:txBody>
          <a:bodyPr wrap="square">
            <a:spAutoFit/>
          </a:bodyPr>
          <a:lstStyle/>
          <a:p>
            <a:pPr marL="285750" indent="-285750" algn="just">
              <a:buFont typeface="Arial" panose="020B0604020202020204" pitchFamily="34" charset="0"/>
              <a:buChar char="•"/>
            </a:pPr>
            <a:r>
              <a:rPr lang="en-CA" sz="2800" dirty="0" smtClean="0"/>
              <a:t>Le </a:t>
            </a:r>
            <a:r>
              <a:rPr lang="en-CA" sz="2800" dirty="0" err="1" smtClean="0"/>
              <a:t>même</a:t>
            </a:r>
            <a:r>
              <a:rPr lang="en-CA" sz="2800" dirty="0" smtClean="0"/>
              <a:t> type de </a:t>
            </a:r>
            <a:r>
              <a:rPr lang="en-CA" sz="2800" dirty="0" err="1" smtClean="0"/>
              <a:t>végétation</a:t>
            </a:r>
            <a:r>
              <a:rPr lang="en-CA" sz="2800" dirty="0" smtClean="0"/>
              <a:t> </a:t>
            </a:r>
            <a:r>
              <a:rPr lang="en-CA" sz="2800" dirty="0" err="1" smtClean="0"/>
              <a:t>peut</a:t>
            </a:r>
            <a:r>
              <a:rPr lang="en-CA" sz="2800" dirty="0" smtClean="0"/>
              <a:t> </a:t>
            </a:r>
            <a:r>
              <a:rPr lang="en-CA" sz="2800" dirty="0" err="1" smtClean="0"/>
              <a:t>avoir</a:t>
            </a:r>
            <a:r>
              <a:rPr lang="en-CA" sz="2800" dirty="0" smtClean="0"/>
              <a:t> des </a:t>
            </a:r>
            <a:r>
              <a:rPr lang="en-CA" sz="2800" dirty="0" err="1" smtClean="0"/>
              <a:t>effets</a:t>
            </a:r>
            <a:r>
              <a:rPr lang="en-CA" sz="2800" dirty="0" smtClean="0"/>
              <a:t> </a:t>
            </a:r>
            <a:r>
              <a:rPr lang="en-CA" sz="2800" dirty="0" err="1" smtClean="0"/>
              <a:t>différés</a:t>
            </a:r>
            <a:r>
              <a:rPr lang="en-CA" sz="2800" dirty="0" smtClean="0"/>
              <a:t> </a:t>
            </a:r>
            <a:r>
              <a:rPr lang="en-CA" sz="2800" dirty="0" err="1" smtClean="0"/>
              <a:t>différents</a:t>
            </a:r>
            <a:r>
              <a:rPr lang="en-CA" sz="2800" dirty="0" smtClean="0"/>
              <a:t> </a:t>
            </a:r>
            <a:r>
              <a:rPr lang="en-CA" sz="2800" dirty="0" err="1" smtClean="0"/>
              <a:t>en</a:t>
            </a:r>
            <a:r>
              <a:rPr lang="en-CA" sz="2800" dirty="0" smtClean="0"/>
              <a:t> </a:t>
            </a:r>
            <a:r>
              <a:rPr lang="en-CA" sz="2800" dirty="0" err="1" smtClean="0"/>
              <a:t>fonction</a:t>
            </a:r>
            <a:r>
              <a:rPr lang="en-CA" sz="2800" dirty="0" smtClean="0"/>
              <a:t> de </a:t>
            </a:r>
            <a:r>
              <a:rPr lang="en-CA" sz="2800" dirty="0" err="1" smtClean="0"/>
              <a:t>différents</a:t>
            </a:r>
            <a:r>
              <a:rPr lang="en-CA" sz="2800" dirty="0" smtClean="0"/>
              <a:t> </a:t>
            </a:r>
            <a:r>
              <a:rPr lang="en-CA" sz="2800" dirty="0" err="1" smtClean="0"/>
              <a:t>facteurs</a:t>
            </a:r>
            <a:r>
              <a:rPr lang="en-CA" sz="2800" dirty="0" smtClean="0"/>
              <a:t> </a:t>
            </a:r>
            <a:r>
              <a:rPr lang="en-CA" sz="2800" dirty="0" err="1" smtClean="0"/>
              <a:t>climatiques</a:t>
            </a:r>
            <a:r>
              <a:rPr lang="en-CA" sz="2800" dirty="0" smtClean="0"/>
              <a:t>.</a:t>
            </a:r>
          </a:p>
        </p:txBody>
      </p:sp>
      <p:sp>
        <p:nvSpPr>
          <p:cNvPr id="6" name="Rectangle 5"/>
          <p:cNvSpPr/>
          <p:nvPr/>
        </p:nvSpPr>
        <p:spPr>
          <a:xfrm>
            <a:off x="4010914" y="4004801"/>
            <a:ext cx="4982257" cy="1384995"/>
          </a:xfrm>
          <a:prstGeom prst="rect">
            <a:avLst/>
          </a:prstGeom>
        </p:spPr>
        <p:txBody>
          <a:bodyPr wrap="square">
            <a:spAutoFit/>
          </a:bodyPr>
          <a:lstStyle/>
          <a:p>
            <a:pPr marL="285750" indent="-285750" algn="just">
              <a:buFont typeface="Arial" panose="020B0604020202020204" pitchFamily="34" charset="0"/>
              <a:buChar char="•"/>
            </a:pPr>
            <a:r>
              <a:rPr lang="en-CA" sz="2800" dirty="0" err="1"/>
              <a:t>Différents</a:t>
            </a:r>
            <a:r>
              <a:rPr lang="en-CA" sz="2800" dirty="0"/>
              <a:t> types de </a:t>
            </a:r>
            <a:r>
              <a:rPr lang="en-CA" sz="2800" dirty="0" err="1"/>
              <a:t>végétation</a:t>
            </a:r>
            <a:r>
              <a:rPr lang="en-CA" sz="2800" dirty="0"/>
              <a:t> </a:t>
            </a:r>
            <a:r>
              <a:rPr lang="en-CA" sz="2800" dirty="0" err="1"/>
              <a:t>peuvent</a:t>
            </a:r>
            <a:r>
              <a:rPr lang="en-CA" sz="2800" dirty="0"/>
              <a:t> </a:t>
            </a:r>
            <a:r>
              <a:rPr lang="en-CA" sz="2800" dirty="0" err="1"/>
              <a:t>réagir</a:t>
            </a:r>
            <a:r>
              <a:rPr lang="en-CA" sz="2800" dirty="0"/>
              <a:t> </a:t>
            </a:r>
            <a:r>
              <a:rPr lang="en-CA" sz="2800" dirty="0" err="1"/>
              <a:t>différemment</a:t>
            </a:r>
            <a:r>
              <a:rPr lang="en-CA" sz="2800" dirty="0"/>
              <a:t> au </a:t>
            </a:r>
            <a:r>
              <a:rPr lang="en-CA" sz="2800" dirty="0" err="1"/>
              <a:t>même</a:t>
            </a:r>
            <a:r>
              <a:rPr lang="en-CA" sz="2800" dirty="0"/>
              <a:t> </a:t>
            </a:r>
            <a:r>
              <a:rPr lang="en-CA" sz="2800" dirty="0" err="1"/>
              <a:t>facteur</a:t>
            </a:r>
            <a:r>
              <a:rPr lang="en-CA" sz="2800" dirty="0"/>
              <a:t> </a:t>
            </a:r>
            <a:r>
              <a:rPr lang="en-CA" sz="2800" dirty="0" err="1" smtClean="0"/>
              <a:t>climatique</a:t>
            </a:r>
            <a:r>
              <a:rPr lang="en-CA" sz="2800" dirty="0" smtClean="0"/>
              <a:t>.</a:t>
            </a:r>
            <a:endParaRPr lang="en-CA" sz="28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1954" y="1136368"/>
            <a:ext cx="3512507" cy="236647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601" y="3842210"/>
            <a:ext cx="3553313" cy="2388908"/>
          </a:xfrm>
          <a:prstGeom prst="rect">
            <a:avLst/>
          </a:prstGeom>
        </p:spPr>
      </p:pic>
    </p:spTree>
    <p:extLst>
      <p:ext uri="{BB962C8B-B14F-4D97-AF65-F5344CB8AC3E}">
        <p14:creationId xmlns:p14="http://schemas.microsoft.com/office/powerpoint/2010/main" val="409354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Objectif</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14</a:t>
            </a:fld>
            <a:endParaRPr lang="en-CA"/>
          </a:p>
        </p:txBody>
      </p:sp>
      <p:sp>
        <p:nvSpPr>
          <p:cNvPr id="3" name="Rectangle 2"/>
          <p:cNvSpPr/>
          <p:nvPr/>
        </p:nvSpPr>
        <p:spPr>
          <a:xfrm>
            <a:off x="586661" y="1118745"/>
            <a:ext cx="11018677" cy="1077218"/>
          </a:xfrm>
          <a:prstGeom prst="rect">
            <a:avLst/>
          </a:prstGeom>
        </p:spPr>
        <p:txBody>
          <a:bodyPr wrap="square">
            <a:spAutoFit/>
          </a:bodyPr>
          <a:lstStyle/>
          <a:p>
            <a:pPr lvl="1" algn="just"/>
            <a:r>
              <a:rPr lang="fr-FR" sz="3200" dirty="0" smtClean="0">
                <a:solidFill>
                  <a:srgbClr val="000000"/>
                </a:solidFill>
                <a:latin typeface="Arial" panose="020B0604020202020204" pitchFamily="34" charset="0"/>
              </a:rPr>
              <a:t>Trouver les </a:t>
            </a:r>
            <a:r>
              <a:rPr lang="fr-FR" sz="3200" b="1" dirty="0" smtClean="0">
                <a:solidFill>
                  <a:srgbClr val="000000"/>
                </a:solidFill>
                <a:latin typeface="Arial" panose="020B0604020202020204" pitchFamily="34" charset="0"/>
              </a:rPr>
              <a:t>modèles</a:t>
            </a:r>
            <a:r>
              <a:rPr lang="fr-FR" sz="3200" dirty="0" smtClean="0">
                <a:solidFill>
                  <a:srgbClr val="000000"/>
                </a:solidFill>
                <a:latin typeface="Arial" panose="020B0604020202020204" pitchFamily="34" charset="0"/>
              </a:rPr>
              <a:t> </a:t>
            </a:r>
            <a:r>
              <a:rPr lang="fr-FR" sz="3200" dirty="0">
                <a:solidFill>
                  <a:srgbClr val="000000"/>
                </a:solidFill>
                <a:latin typeface="Arial" panose="020B0604020202020204" pitchFamily="34" charset="0"/>
              </a:rPr>
              <a:t>explicites </a:t>
            </a:r>
            <a:r>
              <a:rPr lang="fr-FR" sz="3200" dirty="0" smtClean="0">
                <a:solidFill>
                  <a:srgbClr val="000000"/>
                </a:solidFill>
                <a:latin typeface="Arial" panose="020B0604020202020204" pitchFamily="34" charset="0"/>
              </a:rPr>
              <a:t>dans </a:t>
            </a:r>
            <a:r>
              <a:rPr lang="fr-FR" sz="3200" dirty="0">
                <a:solidFill>
                  <a:srgbClr val="000000"/>
                </a:solidFill>
                <a:latin typeface="Arial" panose="020B0604020202020204" pitchFamily="34" charset="0"/>
              </a:rPr>
              <a:t>le </a:t>
            </a:r>
            <a:r>
              <a:rPr lang="fr-FR" sz="3200" b="1" dirty="0">
                <a:solidFill>
                  <a:srgbClr val="000000"/>
                </a:solidFill>
                <a:latin typeface="Arial" panose="020B0604020202020204" pitchFamily="34" charset="0"/>
              </a:rPr>
              <a:t>temps</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et </a:t>
            </a:r>
            <a:r>
              <a:rPr lang="fr-FR" sz="3200" dirty="0">
                <a:solidFill>
                  <a:srgbClr val="000000"/>
                </a:solidFill>
                <a:latin typeface="Arial" panose="020B0604020202020204" pitchFamily="34" charset="0"/>
              </a:rPr>
              <a:t>dans </a:t>
            </a:r>
            <a:r>
              <a:rPr lang="fr-FR" sz="3200" b="1" dirty="0">
                <a:solidFill>
                  <a:srgbClr val="000000"/>
                </a:solidFill>
                <a:latin typeface="Arial" panose="020B0604020202020204" pitchFamily="34" charset="0"/>
              </a:rPr>
              <a:t>l'espace</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des </a:t>
            </a:r>
            <a:r>
              <a:rPr lang="fr-FR" sz="3200" dirty="0">
                <a:solidFill>
                  <a:srgbClr val="000000"/>
                </a:solidFill>
                <a:latin typeface="Arial" panose="020B0604020202020204" pitchFamily="34" charset="0"/>
              </a:rPr>
              <a:t>réponses de la </a:t>
            </a:r>
            <a:r>
              <a:rPr lang="fr-FR" sz="3200" b="1" dirty="0">
                <a:solidFill>
                  <a:srgbClr val="000000"/>
                </a:solidFill>
                <a:latin typeface="Arial" panose="020B0604020202020204" pitchFamily="34" charset="0"/>
              </a:rPr>
              <a:t>végétation</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au </a:t>
            </a:r>
            <a:r>
              <a:rPr lang="fr-FR" sz="3200" b="1" dirty="0" smtClean="0">
                <a:solidFill>
                  <a:srgbClr val="000000"/>
                </a:solidFill>
                <a:latin typeface="Arial" panose="020B0604020202020204" pitchFamily="34" charset="0"/>
              </a:rPr>
              <a:t>climat.</a:t>
            </a:r>
            <a:endParaRPr lang="en-CA" sz="3200" b="1" dirty="0"/>
          </a:p>
        </p:txBody>
      </p:sp>
      <p:pic>
        <p:nvPicPr>
          <p:cNvPr id="2" name="Picture 1"/>
          <p:cNvPicPr>
            <a:picLocks noChangeAspect="1"/>
          </p:cNvPicPr>
          <p:nvPr/>
        </p:nvPicPr>
        <p:blipFill>
          <a:blip r:embed="rId6"/>
          <a:stretch>
            <a:fillRect/>
          </a:stretch>
        </p:blipFill>
        <p:spPr>
          <a:xfrm>
            <a:off x="840705" y="2213950"/>
            <a:ext cx="5585062" cy="837760"/>
          </a:xfrm>
          <a:prstGeom prst="rect">
            <a:avLst/>
          </a:prstGeom>
        </p:spPr>
      </p:pic>
      <p:pic>
        <p:nvPicPr>
          <p:cNvPr id="5" name="Picture 4"/>
          <p:cNvPicPr>
            <a:picLocks noChangeAspect="1"/>
          </p:cNvPicPr>
          <p:nvPr/>
        </p:nvPicPr>
        <p:blipFill>
          <a:blip r:embed="rId7"/>
          <a:stretch>
            <a:fillRect/>
          </a:stretch>
        </p:blipFill>
        <p:spPr>
          <a:xfrm>
            <a:off x="6979757" y="2512515"/>
            <a:ext cx="4610626" cy="1861522"/>
          </a:xfrm>
          <a:prstGeom prst="rect">
            <a:avLst/>
          </a:prstGeom>
        </p:spPr>
      </p:pic>
      <p:pic>
        <p:nvPicPr>
          <p:cNvPr id="7" name="Picture 6"/>
          <p:cNvPicPr>
            <a:picLocks noChangeAspect="1"/>
          </p:cNvPicPr>
          <p:nvPr/>
        </p:nvPicPr>
        <p:blipFill>
          <a:blip r:embed="rId8"/>
          <a:stretch>
            <a:fillRect/>
          </a:stretch>
        </p:blipFill>
        <p:spPr>
          <a:xfrm>
            <a:off x="1780072" y="3721573"/>
            <a:ext cx="3706328" cy="2427153"/>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4724" y="4374037"/>
            <a:ext cx="2049741" cy="2049741"/>
          </a:xfrm>
          <a:prstGeom prst="rect">
            <a:avLst/>
          </a:prstGeom>
        </p:spPr>
      </p:pic>
    </p:spTree>
    <p:extLst>
      <p:ext uri="{BB962C8B-B14F-4D97-AF65-F5344CB8AC3E}">
        <p14:creationId xmlns:p14="http://schemas.microsoft.com/office/powerpoint/2010/main" val="3183530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15</a:t>
            </a:fld>
            <a:endParaRPr lang="en-CA"/>
          </a:p>
        </p:txBody>
      </p:sp>
      <p:sp>
        <p:nvSpPr>
          <p:cNvPr id="5" name="Rectangle 4"/>
          <p:cNvSpPr/>
          <p:nvPr/>
        </p:nvSpPr>
        <p:spPr>
          <a:xfrm>
            <a:off x="635741" y="1137520"/>
            <a:ext cx="11420474" cy="2246769"/>
          </a:xfrm>
          <a:prstGeom prst="rect">
            <a:avLst/>
          </a:prstGeom>
        </p:spPr>
        <p:txBody>
          <a:bodyPr wrap="square">
            <a:spAutoFit/>
          </a:bodyPr>
          <a:lstStyle/>
          <a:p>
            <a:r>
              <a:rPr lang="en-CA" sz="2000" dirty="0">
                <a:solidFill>
                  <a:srgbClr val="000000"/>
                </a:solidFill>
                <a:latin typeface="Arial" panose="020B0604020202020204" pitchFamily="34" charset="0"/>
                <a:cs typeface="Arial" panose="020B0604020202020204" pitchFamily="34" charset="0"/>
              </a:rPr>
              <a:t>Haut </a:t>
            </a:r>
            <a:r>
              <a:rPr lang="en-CA" sz="2000" dirty="0" err="1">
                <a:solidFill>
                  <a:srgbClr val="000000"/>
                </a:solidFill>
                <a:latin typeface="Arial" panose="020B0604020202020204" pitchFamily="34" charset="0"/>
                <a:cs typeface="Arial" panose="020B0604020202020204" pitchFamily="34" charset="0"/>
              </a:rPr>
              <a:t>niveau</a:t>
            </a:r>
            <a:r>
              <a:rPr lang="en-CA" sz="2000" dirty="0" smtClean="0">
                <a:solidFill>
                  <a:srgbClr val="000000"/>
                </a:solidFill>
                <a:latin typeface="Arial" panose="020B0604020202020204" pitchFamily="34" charset="0"/>
                <a:cs typeface="Arial" panose="020B0604020202020204" pitchFamily="34" charset="0"/>
              </a:rPr>
              <a:t>:</a:t>
            </a:r>
          </a:p>
          <a:p>
            <a:pPr algn="just"/>
            <a:endParaRPr lang="en-CA" sz="2000" dirty="0" smtClean="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Relation </a:t>
            </a:r>
            <a:r>
              <a:rPr lang="en-CA" sz="2000" dirty="0">
                <a:latin typeface="Arial" panose="020B0604020202020204" pitchFamily="34" charset="0"/>
                <a:cs typeface="Arial" panose="020B0604020202020204" pitchFamily="34" charset="0"/>
              </a:rPr>
              <a:t>entre le NDVI et les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température</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précipitations</a:t>
            </a:r>
            <a:r>
              <a:rPr lang="en-CA" sz="2000" dirty="0">
                <a:latin typeface="Arial" panose="020B0604020202020204" pitchFamily="34" charset="0"/>
                <a:cs typeface="Arial" panose="020B0604020202020204" pitchFamily="34" charset="0"/>
              </a:rPr>
              <a:t> et </a:t>
            </a:r>
            <a:r>
              <a:rPr lang="en-CA" sz="2000" dirty="0" err="1">
                <a:latin typeface="Arial" panose="020B0604020202020204" pitchFamily="34" charset="0"/>
                <a:cs typeface="Arial" panose="020B0604020202020204" pitchFamily="34" charset="0"/>
              </a:rPr>
              <a:t>rayonnement</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en</a:t>
            </a:r>
            <a:r>
              <a:rPr lang="en-CA" sz="2000" dirty="0" smtClean="0">
                <a:latin typeface="Arial" panose="020B0604020202020204" pitchFamily="34" charset="0"/>
                <a:cs typeface="Arial" panose="020B0604020202020204" pitchFamily="34" charset="0"/>
              </a:rPr>
              <a:t> tenant </a:t>
            </a:r>
            <a:r>
              <a:rPr lang="en-CA" sz="2000" dirty="0" err="1" smtClean="0">
                <a:latin typeface="Arial" panose="020B0604020202020204" pitchFamily="34" charset="0"/>
                <a:cs typeface="Arial" panose="020B0604020202020204" pitchFamily="34" charset="0"/>
              </a:rPr>
              <a:t>compte</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tenu</a:t>
            </a:r>
            <a:r>
              <a:rPr lang="en-CA" sz="2000" dirty="0">
                <a:latin typeface="Arial" panose="020B0604020202020204" pitchFamily="34" charset="0"/>
                <a:cs typeface="Arial" panose="020B0604020202020204" pitchFamily="34" charset="0"/>
              </a:rPr>
              <a:t> de </a:t>
            </a:r>
            <a:r>
              <a:rPr lang="en-CA" sz="2000" dirty="0" err="1">
                <a:latin typeface="Arial" panose="020B0604020202020204" pitchFamily="34" charset="0"/>
                <a:cs typeface="Arial" panose="020B0604020202020204" pitchFamily="34" charset="0"/>
              </a:rPr>
              <a:t>l'effet</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différé</a:t>
            </a:r>
            <a:r>
              <a:rPr lang="en-CA" sz="2000" dirty="0" smtClean="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dans</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 </a:t>
            </a:r>
            <a:r>
              <a:rPr lang="en-CA" sz="2000" dirty="0" smtClean="0">
                <a:latin typeface="Arial" panose="020B0604020202020204" pitchFamily="34" charset="0"/>
                <a:cs typeface="Arial" panose="020B0604020202020204" pitchFamily="34" charset="0"/>
              </a:rPr>
              <a:t>temps.</a:t>
            </a:r>
            <a:endParaRPr lang="en-CA" sz="2000" dirty="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Analyser </a:t>
            </a:r>
            <a:r>
              <a:rPr lang="en-CA" sz="2000" dirty="0" err="1">
                <a:latin typeface="Arial" panose="020B0604020202020204" pitchFamily="34" charset="0"/>
                <a:cs typeface="Arial" panose="020B0604020202020204" pitchFamily="34" charset="0"/>
              </a:rPr>
              <a:t>quantitativement</a:t>
            </a:r>
            <a:r>
              <a:rPr lang="en-CA" sz="2000" dirty="0">
                <a:latin typeface="Arial" panose="020B0604020202020204" pitchFamily="34" charset="0"/>
                <a:cs typeface="Arial" panose="020B0604020202020204" pitchFamily="34" charset="0"/>
              </a:rPr>
              <a:t> la relation entre la variation </a:t>
            </a:r>
            <a:r>
              <a:rPr lang="en-CA" sz="2000" dirty="0" smtClean="0">
                <a:latin typeface="Arial" panose="020B0604020202020204" pitchFamily="34" charset="0"/>
                <a:cs typeface="Arial" panose="020B0604020202020204" pitchFamily="34" charset="0"/>
              </a:rPr>
              <a:t>de </a:t>
            </a:r>
            <a:r>
              <a:rPr lang="en-CA" sz="2000" dirty="0" err="1" smtClean="0">
                <a:latin typeface="Arial" panose="020B0604020202020204" pitchFamily="34" charset="0"/>
                <a:cs typeface="Arial" panose="020B0604020202020204" pitchFamily="34" charset="0"/>
              </a:rPr>
              <a:t>l’ensemble</a:t>
            </a:r>
            <a:r>
              <a:rPr lang="en-CA" sz="2000" dirty="0" smtClean="0">
                <a:latin typeface="Arial" panose="020B0604020202020204" pitchFamily="34" charset="0"/>
                <a:cs typeface="Arial" panose="020B0604020202020204" pitchFamily="34" charset="0"/>
              </a:rPr>
              <a:t> des </a:t>
            </a:r>
            <a:r>
              <a:rPr lang="en-CA" sz="2000" dirty="0" err="1" smtClean="0">
                <a:latin typeface="Arial" panose="020B0604020202020204" pitchFamily="34" charset="0"/>
                <a:cs typeface="Arial" panose="020B0604020202020204" pitchFamily="34" charset="0"/>
              </a:rPr>
              <a:t>facteurs</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smtClean="0">
                <a:latin typeface="Arial" panose="020B0604020202020204" pitchFamily="34" charset="0"/>
                <a:cs typeface="Arial" panose="020B0604020202020204" pitchFamily="34" charset="0"/>
              </a:rPr>
              <a:t>et </a:t>
            </a:r>
            <a:r>
              <a:rPr lang="en-CA" sz="2000" dirty="0">
                <a:latin typeface="Arial" panose="020B0604020202020204" pitchFamily="34" charset="0"/>
                <a:cs typeface="Arial" panose="020B0604020202020204" pitchFamily="34" charset="0"/>
              </a:rPr>
              <a:t>la variation de la </a:t>
            </a:r>
            <a:r>
              <a:rPr lang="en-CA" sz="2000" dirty="0" err="1">
                <a:latin typeface="Arial" panose="020B0604020202020204" pitchFamily="34" charset="0"/>
                <a:cs typeface="Arial" panose="020B0604020202020204" pitchFamily="34" charset="0"/>
              </a:rPr>
              <a:t>croissance</a:t>
            </a:r>
            <a:r>
              <a:rPr lang="en-CA" sz="2000" dirty="0">
                <a:latin typeface="Arial" panose="020B0604020202020204" pitchFamily="34" charset="0"/>
                <a:cs typeface="Arial" panose="020B0604020202020204" pitchFamily="34" charset="0"/>
              </a:rPr>
              <a:t> de la </a:t>
            </a:r>
            <a:r>
              <a:rPr lang="en-CA" sz="2000" dirty="0" err="1" smtClean="0">
                <a:latin typeface="Arial" panose="020B0604020202020204" pitchFamily="34" charset="0"/>
                <a:cs typeface="Arial" panose="020B0604020202020204" pitchFamily="34" charset="0"/>
              </a:rPr>
              <a:t>végétation</a:t>
            </a:r>
            <a:r>
              <a:rPr lang="en-CA" sz="2000" dirty="0" smtClean="0">
                <a:latin typeface="Arial" panose="020B0604020202020204" pitchFamily="34" charset="0"/>
                <a:cs typeface="Arial" panose="020B0604020202020204" pitchFamily="34" charset="0"/>
              </a:rPr>
              <a:t>.</a:t>
            </a:r>
            <a:endParaRPr lang="en-CA" sz="2000" dirty="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err="1" smtClean="0">
                <a:latin typeface="Arial" panose="020B0604020202020204" pitchFamily="34" charset="0"/>
                <a:cs typeface="Arial" panose="020B0604020202020204" pitchFamily="34" charset="0"/>
              </a:rPr>
              <a:t>Déterminer</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rôles</a:t>
            </a:r>
            <a:r>
              <a:rPr lang="en-CA" sz="2000" dirty="0">
                <a:latin typeface="Arial" panose="020B0604020202020204" pitchFamily="34" charset="0"/>
                <a:cs typeface="Arial" panose="020B0604020202020204" pitchFamily="34" charset="0"/>
              </a:rPr>
              <a:t> des </a:t>
            </a:r>
            <a:r>
              <a:rPr lang="en-CA" sz="2000" dirty="0" err="1">
                <a:latin typeface="Arial" panose="020B0604020202020204" pitchFamily="34" charset="0"/>
                <a:cs typeface="Arial" panose="020B0604020202020204" pitchFamily="34" charset="0"/>
              </a:rPr>
              <a:t>différents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sur les </a:t>
            </a:r>
            <a:r>
              <a:rPr lang="en-CA" sz="2000" dirty="0" err="1">
                <a:latin typeface="Arial" panose="020B0604020202020204" pitchFamily="34" charset="0"/>
                <a:cs typeface="Arial" panose="020B0604020202020204" pitchFamily="34" charset="0"/>
              </a:rPr>
              <a:t>réponses</a:t>
            </a:r>
            <a:r>
              <a:rPr lang="en-CA" sz="2000" dirty="0">
                <a:latin typeface="Arial" panose="020B0604020202020204" pitchFamily="34" charset="0"/>
                <a:cs typeface="Arial" panose="020B0604020202020204" pitchFamily="34" charset="0"/>
              </a:rPr>
              <a:t> de la </a:t>
            </a:r>
            <a:r>
              <a:rPr lang="en-CA" sz="2000" dirty="0" err="1" smtClean="0">
                <a:latin typeface="Arial" panose="020B0604020202020204" pitchFamily="34" charset="0"/>
                <a:cs typeface="Arial" panose="020B0604020202020204" pitchFamily="34" charset="0"/>
              </a:rPr>
              <a:t>végétation</a:t>
            </a:r>
            <a:r>
              <a:rPr lang="en-CA" sz="2000" dirty="0" smtClean="0">
                <a:latin typeface="Arial" panose="020B0604020202020204" pitchFamily="34" charset="0"/>
                <a:cs typeface="Arial" panose="020B0604020202020204" pitchFamily="34" charset="0"/>
              </a:rPr>
              <a:t>.</a:t>
            </a:r>
            <a:endParaRPr lang="en-CA" sz="2000" dirty="0">
              <a:latin typeface="Arial" panose="020B0604020202020204" pitchFamily="34" charset="0"/>
              <a:cs typeface="Arial" panose="020B0604020202020204" pitchFamily="34" charset="0"/>
            </a:endParaRPr>
          </a:p>
        </p:txBody>
      </p:sp>
      <p:sp>
        <p:nvSpPr>
          <p:cNvPr id="6" name="Rectangle 5"/>
          <p:cNvSpPr/>
          <p:nvPr/>
        </p:nvSpPr>
        <p:spPr>
          <a:xfrm>
            <a:off x="957404" y="3899708"/>
            <a:ext cx="10454640" cy="1631216"/>
          </a:xfrm>
          <a:prstGeom prst="rect">
            <a:avLst/>
          </a:prstGeom>
        </p:spPr>
        <p:txBody>
          <a:bodyPr wrap="square">
            <a:spAutoFit/>
          </a:bodyPr>
          <a:lstStyle/>
          <a:p>
            <a:pPr marL="342900" indent="-342900" algn="just">
              <a:buFont typeface="Wingdings" panose="05000000000000000000" pitchFamily="2" charset="2"/>
              <a:buChar char="Ø"/>
            </a:pPr>
            <a:r>
              <a:rPr lang="en-CA" sz="2000" dirty="0" smtClean="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effets</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différés</a:t>
            </a:r>
            <a:r>
              <a:rPr lang="en-CA" sz="2000" dirty="0" smtClean="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dans</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 temps des </a:t>
            </a:r>
            <a:r>
              <a:rPr lang="en-CA" sz="2000" dirty="0" err="1">
                <a:latin typeface="Arial" panose="020B0604020202020204" pitchFamily="34" charset="0"/>
                <a:cs typeface="Arial" panose="020B0604020202020204" pitchFamily="34" charset="0"/>
              </a:rPr>
              <a:t>réponses</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r>
              <a:rPr lang="en-CA" sz="2000" dirty="0">
                <a:latin typeface="Arial" panose="020B0604020202020204" pitchFamily="34" charset="0"/>
                <a:cs typeface="Arial" panose="020B0604020202020204" pitchFamily="34" charset="0"/>
              </a:rPr>
              <a:t> aux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endParaRPr lang="en-CA"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CA" sz="2000" dirty="0" err="1" smtClean="0">
                <a:latin typeface="Arial" panose="020B0604020202020204" pitchFamily="34" charset="0"/>
                <a:cs typeface="Arial" panose="020B0604020202020204" pitchFamily="34" charset="0"/>
              </a:rPr>
              <a:t>L'explication</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globale</a:t>
            </a:r>
            <a:r>
              <a:rPr lang="en-CA" sz="2000" dirty="0">
                <a:latin typeface="Arial" panose="020B0604020202020204" pitchFamily="34" charset="0"/>
                <a:cs typeface="Arial" panose="020B0604020202020204" pitchFamily="34" charset="0"/>
              </a:rPr>
              <a:t> des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sur la </a:t>
            </a:r>
            <a:r>
              <a:rPr lang="en-CA" sz="2000" dirty="0" err="1">
                <a:latin typeface="Arial" panose="020B0604020202020204" pitchFamily="34" charset="0"/>
                <a:cs typeface="Arial" panose="020B0604020202020204" pitchFamily="34" charset="0"/>
              </a:rPr>
              <a:t>croissance</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endParaRPr lang="en-CA"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fr-FR" sz="2000" dirty="0" smtClean="0">
                <a:latin typeface="Arial" panose="020B0604020202020204" pitchFamily="34" charset="0"/>
                <a:cs typeface="Arial" panose="020B0604020202020204" pitchFamily="34" charset="0"/>
              </a:rPr>
              <a:t>Les Principaux </a:t>
            </a:r>
            <a:r>
              <a:rPr lang="fr-FR" sz="2000" dirty="0">
                <a:latin typeface="Arial" panose="020B0604020202020204" pitchFamily="34" charset="0"/>
                <a:cs typeface="Arial" panose="020B0604020202020204" pitchFamily="34" charset="0"/>
              </a:rPr>
              <a:t>facteurs climatiques déterminants pour la croissance de la </a:t>
            </a:r>
            <a:r>
              <a:rPr lang="fr-FR" sz="2000" dirty="0" smtClean="0">
                <a:latin typeface="Arial" panose="020B0604020202020204" pitchFamily="34" charset="0"/>
                <a:cs typeface="Arial" panose="020B0604020202020204" pitchFamily="34" charset="0"/>
              </a:rPr>
              <a:t>végétation</a:t>
            </a:r>
          </a:p>
          <a:p>
            <a:pPr marL="342900" indent="-342900" algn="just">
              <a:buFont typeface="Wingdings" panose="05000000000000000000" pitchFamily="2" charset="2"/>
              <a:buChar char="Ø"/>
            </a:pPr>
            <a:r>
              <a:rPr lang="en-CA" sz="2000" dirty="0" smtClean="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d'une</a:t>
            </a:r>
            <a:r>
              <a:rPr lang="en-CA" sz="2000" dirty="0">
                <a:latin typeface="Arial" panose="020B0604020202020204" pitchFamily="34" charset="0"/>
                <a:cs typeface="Arial" panose="020B0604020202020204" pitchFamily="34" charset="0"/>
              </a:rPr>
              <a:t> variation </a:t>
            </a:r>
            <a:r>
              <a:rPr lang="en-CA" sz="2000" dirty="0" err="1">
                <a:latin typeface="Arial" panose="020B0604020202020204" pitchFamily="34" charset="0"/>
                <a:cs typeface="Arial" panose="020B0604020202020204" pitchFamily="34" charset="0"/>
              </a:rPr>
              <a:t>significative</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r>
              <a:rPr lang="en-CA" sz="2000" dirty="0">
                <a:latin typeface="Arial" panose="020B0604020202020204" pitchFamily="34" charset="0"/>
                <a:cs typeface="Arial" panose="020B0604020202020204" pitchFamily="34" charset="0"/>
              </a:rPr>
              <a:t> (P &lt;0,05) à </a:t>
            </a:r>
            <a:r>
              <a:rPr lang="en-CA" sz="2000" dirty="0" err="1">
                <a:latin typeface="Arial" panose="020B0604020202020204" pitchFamily="34" charset="0"/>
                <a:cs typeface="Arial" panose="020B0604020202020204" pitchFamily="34" charset="0"/>
              </a:rPr>
              <a:t>l'échelle</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mondiale</a:t>
            </a:r>
            <a:r>
              <a:rPr lang="en-CA" sz="2000" dirty="0">
                <a:latin typeface="Arial" panose="020B0604020202020204" pitchFamily="34" charset="0"/>
                <a:cs typeface="Arial" panose="020B0604020202020204" pitchFamily="34" charset="0"/>
              </a:rPr>
              <a:t> pour la </a:t>
            </a:r>
            <a:r>
              <a:rPr lang="en-CA" sz="2000" dirty="0" err="1">
                <a:latin typeface="Arial" panose="020B0604020202020204" pitchFamily="34" charset="0"/>
                <a:cs typeface="Arial" panose="020B0604020202020204" pitchFamily="34" charset="0"/>
              </a:rPr>
              <a:t>période</a:t>
            </a:r>
            <a:r>
              <a:rPr lang="en-CA" sz="2000" dirty="0">
                <a:latin typeface="Arial" panose="020B0604020202020204" pitchFamily="34" charset="0"/>
                <a:cs typeface="Arial" panose="020B0604020202020204" pitchFamily="34" charset="0"/>
              </a:rPr>
              <a:t> 1982–2008</a:t>
            </a:r>
          </a:p>
        </p:txBody>
      </p:sp>
    </p:spTree>
    <p:extLst>
      <p:ext uri="{BB962C8B-B14F-4D97-AF65-F5344CB8AC3E}">
        <p14:creationId xmlns:p14="http://schemas.microsoft.com/office/powerpoint/2010/main" val="1017634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9486"/>
            <a:ext cx="12035571" cy="541174"/>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Effets </a:t>
            </a:r>
            <a:r>
              <a:rPr lang="fr-FR" sz="3200" b="1" dirty="0" smtClean="0">
                <a:solidFill>
                  <a:schemeClr val="bg1"/>
                </a:solidFill>
                <a:effectLst>
                  <a:outerShdw blurRad="38100" dist="38100" dir="2700000" algn="tl">
                    <a:srgbClr val="000000">
                      <a:alpha val="43137"/>
                    </a:srgbClr>
                  </a:outerShdw>
                </a:effectLst>
              </a:rPr>
              <a:t>différés des </a:t>
            </a:r>
            <a:r>
              <a:rPr lang="fr-FR" sz="3200" b="1" dirty="0">
                <a:solidFill>
                  <a:schemeClr val="bg1"/>
                </a:solidFill>
                <a:effectLst>
                  <a:outerShdw blurRad="38100" dist="38100" dir="2700000" algn="tl">
                    <a:srgbClr val="000000">
                      <a:alpha val="43137"/>
                    </a:srgbClr>
                  </a:outerShdw>
                </a:effectLst>
              </a:rPr>
              <a:t>réponses de la végétation aux facteurs climatiques</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16</a:t>
            </a:fld>
            <a:endParaRPr lang="en-CA"/>
          </a:p>
        </p:txBody>
      </p:sp>
      <p:pic>
        <p:nvPicPr>
          <p:cNvPr id="6" name="Picture 5"/>
          <p:cNvPicPr>
            <a:picLocks noChangeAspect="1"/>
          </p:cNvPicPr>
          <p:nvPr/>
        </p:nvPicPr>
        <p:blipFill>
          <a:blip r:embed="rId6"/>
          <a:stretch>
            <a:fillRect/>
          </a:stretch>
        </p:blipFill>
        <p:spPr>
          <a:xfrm>
            <a:off x="156109" y="1021773"/>
            <a:ext cx="6663146" cy="5699702"/>
          </a:xfrm>
          <a:prstGeom prst="rect">
            <a:avLst/>
          </a:prstGeom>
        </p:spPr>
      </p:pic>
      <p:sp>
        <p:nvSpPr>
          <p:cNvPr id="7" name="Rectangle 6"/>
          <p:cNvSpPr/>
          <p:nvPr/>
        </p:nvSpPr>
        <p:spPr>
          <a:xfrm>
            <a:off x="6915532" y="2948154"/>
            <a:ext cx="5058103" cy="3908762"/>
          </a:xfrm>
          <a:prstGeom prst="rect">
            <a:avLst/>
          </a:prstGeom>
        </p:spPr>
        <p:txBody>
          <a:bodyPr wrap="square">
            <a:spAutoFit/>
          </a:bodyPr>
          <a:lstStyle/>
          <a:p>
            <a:pPr marL="285750" indent="-285750" fontAlgn="base">
              <a:buFont typeface="Arial" panose="020B0604020202020204" pitchFamily="34" charset="0"/>
              <a:buChar char="•"/>
            </a:pPr>
            <a:r>
              <a:rPr lang="en-CA" sz="1600" dirty="0" err="1" smtClean="0">
                <a:latin typeface="Arial" panose="020B0604020202020204" pitchFamily="34" charset="0"/>
                <a:cs typeface="Arial" panose="020B0604020202020204" pitchFamily="34" charset="0"/>
              </a:rPr>
              <a:t>k</a:t>
            </a:r>
            <a:r>
              <a:rPr lang="en-CA" sz="1600" baseline="-25000" dirty="0" err="1" smtClean="0">
                <a:latin typeface="Arial" panose="020B0604020202020204" pitchFamily="34" charset="0"/>
                <a:cs typeface="Arial" panose="020B0604020202020204" pitchFamily="34" charset="0"/>
              </a:rPr>
              <a:t>i</a:t>
            </a:r>
            <a:r>
              <a:rPr lang="fr-FR" sz="1600" dirty="0" smtClean="0">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fait référence au coefficient de régression avec un décalage de i </a:t>
            </a:r>
            <a:r>
              <a:rPr lang="fr-FR" sz="1600" dirty="0" smtClean="0">
                <a:latin typeface="Arial" panose="020B0604020202020204" pitchFamily="34" charset="0"/>
                <a:cs typeface="Arial" panose="020B0604020202020204" pitchFamily="34" charset="0"/>
              </a:rPr>
              <a:t>mois;</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i va de 0 à 3 (0 = aucun effet de décalage; 1 à 3 = décalage de 1 à 3 mois</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NDVI fait référence à la série chronologique NDVI GIMMS3g (1982–2008</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TMP, PRE et SWD sont les séries chronologiques de la température, des précipitations et du rayonnement solaire, respectivement, avec un décalage de i.</a:t>
            </a:r>
            <a:r>
              <a:rPr lang="en-CA" sz="1600" dirty="0">
                <a:latin typeface="Arial" panose="020B0604020202020204" pitchFamily="34" charset="0"/>
                <a:cs typeface="Arial" panose="020B0604020202020204" pitchFamily="34" charset="0"/>
              </a:rPr>
              <a:t/>
            </a:r>
            <a:br>
              <a:rPr lang="en-CA" sz="1600"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a:p>
            <a:pPr algn="just" fontAlgn="base"/>
            <a:r>
              <a:rPr lang="fr-FR" sz="1600" dirty="0">
                <a:latin typeface="Arial" panose="020B0604020202020204" pitchFamily="34" charset="0"/>
                <a:cs typeface="Arial" panose="020B0604020202020204" pitchFamily="34" charset="0"/>
              </a:rPr>
              <a:t>Le mois de décalage (i) qui a le coefficient de détermination le plus élevé (R</a:t>
            </a:r>
            <a:r>
              <a:rPr lang="fr-FR" sz="1600" baseline="30000" dirty="0">
                <a:latin typeface="Arial" panose="020B0604020202020204" pitchFamily="34" charset="0"/>
                <a:cs typeface="Arial" panose="020B0604020202020204" pitchFamily="34" charset="0"/>
              </a:rPr>
              <a:t>2</a:t>
            </a:r>
            <a:r>
              <a:rPr lang="fr-FR" sz="1600" dirty="0">
                <a:latin typeface="Arial" panose="020B0604020202020204" pitchFamily="34" charset="0"/>
                <a:cs typeface="Arial" panose="020B0604020202020204" pitchFamily="34" charset="0"/>
              </a:rPr>
              <a:t>) est le meilleur décalage temporel pour les réponses de </a:t>
            </a:r>
            <a:r>
              <a:rPr lang="fr-FR" sz="1600" dirty="0" smtClean="0">
                <a:latin typeface="Arial" panose="020B0604020202020204" pitchFamily="34" charset="0"/>
                <a:cs typeface="Arial" panose="020B0604020202020204" pitchFamily="34" charset="0"/>
              </a:rPr>
              <a:t>la végétation </a:t>
            </a:r>
            <a:r>
              <a:rPr lang="fr-FR" sz="1600" dirty="0">
                <a:latin typeface="Arial" panose="020B0604020202020204" pitchFamily="34" charset="0"/>
                <a:cs typeface="Arial" panose="020B0604020202020204" pitchFamily="34" charset="0"/>
              </a:rPr>
              <a:t>à ce facteur climatique.</a:t>
            </a:r>
            <a:endParaRPr lang="en-CA"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7"/>
          <a:stretch>
            <a:fillRect/>
          </a:stretch>
        </p:blipFill>
        <p:spPr>
          <a:xfrm>
            <a:off x="8773562" y="1159125"/>
            <a:ext cx="2629627" cy="1694257"/>
          </a:xfrm>
          <a:prstGeom prst="rect">
            <a:avLst/>
          </a:prstGeom>
        </p:spPr>
      </p:pic>
      <p:pic>
        <p:nvPicPr>
          <p:cNvPr id="9" name="Picture 8"/>
          <p:cNvPicPr>
            <a:picLocks noChangeAspect="1"/>
          </p:cNvPicPr>
          <p:nvPr/>
        </p:nvPicPr>
        <p:blipFill>
          <a:blip r:embed="rId8"/>
          <a:stretch>
            <a:fillRect/>
          </a:stretch>
        </p:blipFill>
        <p:spPr>
          <a:xfrm>
            <a:off x="6736009" y="1021773"/>
            <a:ext cx="2037553" cy="173683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725" y="1532225"/>
            <a:ext cx="1057275" cy="847725"/>
          </a:xfrm>
          <a:prstGeom prst="rect">
            <a:avLst/>
          </a:prstGeom>
        </p:spPr>
      </p:pic>
    </p:spTree>
    <p:extLst>
      <p:ext uri="{BB962C8B-B14F-4D97-AF65-F5344CB8AC3E}">
        <p14:creationId xmlns:p14="http://schemas.microsoft.com/office/powerpoint/2010/main" val="2301040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3236"/>
            <a:ext cx="12035571" cy="541174"/>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Explications des facteurs climatiques sur la variation de la végétation</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a:xfrm>
            <a:off x="10944520" y="6356350"/>
            <a:ext cx="409280" cy="365125"/>
          </a:xfrm>
        </p:spPr>
        <p:txBody>
          <a:bodyPr/>
          <a:lstStyle/>
          <a:p>
            <a:fld id="{0730FDA8-C380-487C-8262-56859A965823}" type="slidenum">
              <a:rPr lang="en-CA" smtClean="0"/>
              <a:t>17</a:t>
            </a:fld>
            <a:endParaRPr lang="en-CA"/>
          </a:p>
        </p:txBody>
      </p:sp>
      <p:pic>
        <p:nvPicPr>
          <p:cNvPr id="2" name="Picture 1"/>
          <p:cNvPicPr>
            <a:picLocks noChangeAspect="1"/>
          </p:cNvPicPr>
          <p:nvPr/>
        </p:nvPicPr>
        <p:blipFill>
          <a:blip r:embed="rId6"/>
          <a:stretch>
            <a:fillRect/>
          </a:stretch>
        </p:blipFill>
        <p:spPr>
          <a:xfrm>
            <a:off x="382952" y="990014"/>
            <a:ext cx="5515554" cy="5578951"/>
          </a:xfrm>
          <a:prstGeom prst="rect">
            <a:avLst/>
          </a:prstGeom>
        </p:spPr>
      </p:pic>
      <p:sp>
        <p:nvSpPr>
          <p:cNvPr id="3" name="Rectangle 2"/>
          <p:cNvSpPr/>
          <p:nvPr/>
        </p:nvSpPr>
        <p:spPr>
          <a:xfrm>
            <a:off x="5908896" y="2046768"/>
            <a:ext cx="5889398" cy="4093428"/>
          </a:xfrm>
          <a:prstGeom prst="rect">
            <a:avLst/>
          </a:prstGeom>
        </p:spPr>
        <p:txBody>
          <a:bodyPr wrap="square">
            <a:spAutoFit/>
          </a:bodyPr>
          <a:lstStyle/>
          <a:p>
            <a:pPr marL="285750" indent="-285750" fontAlgn="base">
              <a:buFont typeface="Arial" panose="020B0604020202020204" pitchFamily="34" charset="0"/>
              <a:buChar char="•"/>
            </a:pPr>
            <a:r>
              <a:rPr lang="en-CA" sz="2000" dirty="0" smtClean="0">
                <a:latin typeface="Arial" panose="020B0604020202020204" pitchFamily="34" charset="0"/>
                <a:cs typeface="Arial" panose="020B0604020202020204" pitchFamily="34" charset="0"/>
              </a:rPr>
              <a:t> </a:t>
            </a:r>
            <a:r>
              <a:rPr lang="fr-FR" sz="2000" dirty="0" smtClean="0">
                <a:solidFill>
                  <a:srgbClr val="000000"/>
                </a:solidFill>
                <a:latin typeface="Arial" panose="020B0604020202020204" pitchFamily="34" charset="0"/>
                <a:cs typeface="Arial" panose="020B0604020202020204" pitchFamily="34" charset="0"/>
              </a:rPr>
              <a:t>l</a:t>
            </a:r>
            <a:r>
              <a:rPr lang="fr-FR" sz="2000" dirty="0">
                <a:solidFill>
                  <a:srgbClr val="000000"/>
                </a:solidFill>
                <a:latin typeface="Arial" panose="020B0604020202020204" pitchFamily="34" charset="0"/>
                <a:cs typeface="Arial" panose="020B0604020202020204" pitchFamily="34" charset="0"/>
              </a:rPr>
              <a:t>, m et n désignent le décalage temporel de la végétation par rapport aux trois facteurs climatiques, respectivement;</a:t>
            </a:r>
            <a:endParaRPr lang="en-CA" sz="2000" dirty="0">
              <a:solidFill>
                <a:srgbClr val="000000"/>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NDVI est la série chronologique de données GIMMS3g NDVI (1982–2008</a:t>
            </a:r>
            <a:r>
              <a:rPr lang="fr-FR" sz="2000" dirty="0" smtClean="0">
                <a:solidFill>
                  <a:srgbClr val="000000"/>
                </a:solidFill>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TMP, PRE et SWD sont les données chronologiques qui correspondent respectivement à la température, aux précipitations et au rayonnement solaire;</a:t>
            </a:r>
            <a:endParaRPr lang="en-CA" sz="2000" dirty="0" smtClean="0">
              <a:solidFill>
                <a:srgbClr val="000000"/>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A, B et C sont des coefficients </a:t>
            </a:r>
            <a:r>
              <a:rPr lang="fr-FR" sz="2000" dirty="0" smtClean="0">
                <a:solidFill>
                  <a:srgbClr val="000000"/>
                </a:solidFill>
                <a:latin typeface="Arial" panose="020B0604020202020204" pitchFamily="34" charset="0"/>
                <a:cs typeface="Arial" panose="020B0604020202020204" pitchFamily="34" charset="0"/>
              </a:rPr>
              <a:t>de </a:t>
            </a:r>
            <a:r>
              <a:rPr lang="fr-FR" sz="2000" dirty="0">
                <a:solidFill>
                  <a:srgbClr val="000000"/>
                </a:solidFill>
                <a:latin typeface="Arial" panose="020B0604020202020204" pitchFamily="34" charset="0"/>
                <a:cs typeface="Arial" panose="020B0604020202020204" pitchFamily="34" charset="0"/>
              </a:rPr>
              <a:t>régression linéaire multiple, respectivement</a:t>
            </a:r>
            <a:r>
              <a:rPr lang="fr-FR" sz="2000" dirty="0" smtClean="0">
                <a:solidFill>
                  <a:srgbClr val="000000"/>
                </a:solidFill>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r>
              <a:rPr lang="en-CA" sz="2000" dirty="0" smtClean="0">
                <a:solidFill>
                  <a:srgbClr val="000000"/>
                </a:solidFill>
                <a:latin typeface="Arial" panose="020B0604020202020204" pitchFamily="34" charset="0"/>
                <a:cs typeface="Arial" panose="020B0604020202020204" pitchFamily="34" charset="0"/>
              </a:rPr>
              <a:t>D </a:t>
            </a:r>
            <a:r>
              <a:rPr lang="en-CA" sz="2000" dirty="0" err="1" smtClean="0">
                <a:solidFill>
                  <a:srgbClr val="000000"/>
                </a:solidFill>
                <a:latin typeface="Arial" panose="020B0604020202020204" pitchFamily="34" charset="0"/>
                <a:cs typeface="Arial" panose="020B0604020202020204" pitchFamily="34" charset="0"/>
              </a:rPr>
              <a:t>est</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une</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constante</a:t>
            </a:r>
            <a:r>
              <a:rPr lang="en-CA" sz="2000" dirty="0">
                <a:solidFill>
                  <a:srgbClr val="000000"/>
                </a:solidFill>
                <a:latin typeface="Arial" panose="020B0604020202020204" pitchFamily="34" charset="0"/>
                <a:cs typeface="Arial" panose="020B0604020202020204" pitchFamily="34" charset="0"/>
              </a:rPr>
              <a:t> </a:t>
            </a:r>
          </a:p>
          <a:p>
            <a:pPr marL="285750" indent="-285750" fontAlgn="base">
              <a:buFont typeface="Arial" panose="020B0604020202020204" pitchFamily="34" charset="0"/>
              <a:buChar char="•"/>
            </a:pPr>
            <a:r>
              <a:rPr lang="en-CA" sz="2000" dirty="0" smtClean="0">
                <a:solidFill>
                  <a:srgbClr val="000000"/>
                </a:solidFill>
                <a:latin typeface="Arial" panose="020B0604020202020204" pitchFamily="34" charset="0"/>
                <a:cs typeface="Arial" panose="020B0604020202020204" pitchFamily="34" charset="0"/>
              </a:rPr>
              <a:t>ɛ </a:t>
            </a:r>
            <a:r>
              <a:rPr lang="en-CA" sz="2000" dirty="0" err="1" smtClean="0">
                <a:solidFill>
                  <a:srgbClr val="000000"/>
                </a:solidFill>
                <a:latin typeface="Arial" panose="020B0604020202020204" pitchFamily="34" charset="0"/>
                <a:cs typeface="Arial" panose="020B0604020202020204" pitchFamily="34" charset="0"/>
              </a:rPr>
              <a:t>est</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l’erreur</a:t>
            </a:r>
            <a:endParaRPr lang="en-CA" sz="2000" dirty="0">
              <a:solidFill>
                <a:srgbClr val="0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7"/>
          <a:stretch>
            <a:fillRect/>
          </a:stretch>
        </p:blipFill>
        <p:spPr>
          <a:xfrm>
            <a:off x="6203244" y="1296343"/>
            <a:ext cx="5595050" cy="451775"/>
          </a:xfrm>
          <a:prstGeom prst="rect">
            <a:avLst/>
          </a:prstGeom>
        </p:spPr>
      </p:pic>
      <p:pic>
        <p:nvPicPr>
          <p:cNvPr id="6" name="Picture 5"/>
          <p:cNvPicPr>
            <a:picLocks noChangeAspect="1"/>
          </p:cNvPicPr>
          <p:nvPr/>
        </p:nvPicPr>
        <p:blipFill>
          <a:blip r:embed="rId8"/>
          <a:stretch>
            <a:fillRect/>
          </a:stretch>
        </p:blipFill>
        <p:spPr>
          <a:xfrm>
            <a:off x="10612382" y="5325907"/>
            <a:ext cx="1267408" cy="922366"/>
          </a:xfrm>
          <a:prstGeom prst="rect">
            <a:avLst/>
          </a:prstGeom>
        </p:spPr>
      </p:pic>
    </p:spTree>
    <p:extLst>
      <p:ext uri="{BB962C8B-B14F-4D97-AF65-F5344CB8AC3E}">
        <p14:creationId xmlns:p14="http://schemas.microsoft.com/office/powerpoint/2010/main" val="1306776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3236"/>
            <a:ext cx="12035571" cy="541174"/>
          </a:xfrm>
          <a:prstGeom prst="rect">
            <a:avLst/>
          </a:prstGeom>
          <a:noFill/>
        </p:spPr>
        <p:txBody>
          <a:bodyPr wrap="square" rtlCol="0">
            <a:spAutoFit/>
          </a:bodyPr>
          <a:lstStyle/>
          <a:p>
            <a:pPr>
              <a:lnSpc>
                <a:spcPts val="3500"/>
              </a:lnSpc>
            </a:pPr>
            <a:r>
              <a:rPr lang="fr-FR" sz="3200" b="1" dirty="0" smtClean="0">
                <a:solidFill>
                  <a:schemeClr val="bg1"/>
                </a:solidFill>
                <a:effectLst>
                  <a:outerShdw blurRad="38100" dist="38100" dir="2700000" algn="tl">
                    <a:srgbClr val="000000">
                      <a:alpha val="43137"/>
                    </a:srgbClr>
                  </a:outerShdw>
                </a:effectLst>
              </a:rPr>
              <a:t>Les principaux facteurs climatiques sur la variation de la végétation</a:t>
            </a:r>
            <a:endParaRPr lang="fr-FR"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18</a:t>
            </a:fld>
            <a:endParaRPr lang="en-CA" dirty="0"/>
          </a:p>
        </p:txBody>
      </p:sp>
      <p:pic>
        <p:nvPicPr>
          <p:cNvPr id="6" name="Picture 5"/>
          <p:cNvPicPr>
            <a:picLocks noChangeAspect="1"/>
          </p:cNvPicPr>
          <p:nvPr/>
        </p:nvPicPr>
        <p:blipFill>
          <a:blip r:embed="rId6"/>
          <a:stretch>
            <a:fillRect/>
          </a:stretch>
        </p:blipFill>
        <p:spPr>
          <a:xfrm>
            <a:off x="8430211" y="1298406"/>
            <a:ext cx="3519988" cy="1052170"/>
          </a:xfrm>
          <a:prstGeom prst="rect">
            <a:avLst/>
          </a:prstGeom>
        </p:spPr>
      </p:pic>
      <p:pic>
        <p:nvPicPr>
          <p:cNvPr id="7" name="Picture 6"/>
          <p:cNvPicPr>
            <a:picLocks noChangeAspect="1"/>
          </p:cNvPicPr>
          <p:nvPr/>
        </p:nvPicPr>
        <p:blipFill>
          <a:blip r:embed="rId7"/>
          <a:stretch>
            <a:fillRect/>
          </a:stretch>
        </p:blipFill>
        <p:spPr>
          <a:xfrm>
            <a:off x="-318828" y="1120883"/>
            <a:ext cx="8163252" cy="5060119"/>
          </a:xfrm>
          <a:prstGeom prst="rect">
            <a:avLst/>
          </a:prstGeom>
        </p:spPr>
      </p:pic>
      <p:sp>
        <p:nvSpPr>
          <p:cNvPr id="8" name="Rectangle 7"/>
          <p:cNvSpPr/>
          <p:nvPr/>
        </p:nvSpPr>
        <p:spPr>
          <a:xfrm>
            <a:off x="8475035" y="2528099"/>
            <a:ext cx="3344930" cy="3785652"/>
          </a:xfrm>
          <a:prstGeom prst="rect">
            <a:avLst/>
          </a:prstGeom>
        </p:spPr>
        <p:txBody>
          <a:bodyPr wrap="square">
            <a:spAutoFit/>
          </a:bodyPr>
          <a:lstStyle/>
          <a:p>
            <a:pPr marL="285750" indent="-285750">
              <a:buFont typeface="Arial" panose="020B0604020202020204" pitchFamily="34" charset="0"/>
              <a:buChar char="•"/>
            </a:pPr>
            <a:r>
              <a:rPr lang="en-CA" sz="1600" dirty="0"/>
              <a:t>r</a:t>
            </a:r>
            <a:r>
              <a:rPr lang="en-CA" sz="1600" baseline="-25000" dirty="0"/>
              <a:t>12,3 ~ p</a:t>
            </a:r>
            <a:r>
              <a:rPr lang="en-CA" sz="1600" dirty="0"/>
              <a:t> </a:t>
            </a:r>
            <a:r>
              <a:rPr lang="en-CA" sz="1600" dirty="0" err="1"/>
              <a:t>désigne</a:t>
            </a:r>
            <a:r>
              <a:rPr lang="en-CA" sz="1600" dirty="0"/>
              <a:t> le coefficient de </a:t>
            </a:r>
            <a:r>
              <a:rPr lang="en-CA" sz="1600" dirty="0" err="1"/>
              <a:t>corrélation</a:t>
            </a:r>
            <a:r>
              <a:rPr lang="en-CA" sz="1600" dirty="0"/>
              <a:t> </a:t>
            </a:r>
            <a:r>
              <a:rPr lang="en-CA" sz="1600" dirty="0" err="1"/>
              <a:t>partielle</a:t>
            </a:r>
            <a:r>
              <a:rPr lang="en-CA" sz="1600" dirty="0"/>
              <a:t> des variables 1 et 2;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1(2,3, </a:t>
            </a:r>
            <a:r>
              <a:rPr lang="en-CA" sz="1600" baseline="-25000" dirty="0"/>
              <a:t>... p</a:t>
            </a:r>
            <a:r>
              <a:rPr lang="en-CA" sz="1600" baseline="-25000" dirty="0" smtClean="0"/>
              <a:t>)</a:t>
            </a:r>
            <a:r>
              <a:rPr lang="en-CA" sz="1600" dirty="0" smtClean="0"/>
              <a:t> </a:t>
            </a:r>
            <a:r>
              <a:rPr lang="en-CA" sz="1600" dirty="0" err="1"/>
              <a:t>est</a:t>
            </a:r>
            <a:r>
              <a:rPr lang="en-CA" sz="1600" dirty="0"/>
              <a:t> le coefficient de </a:t>
            </a:r>
            <a:r>
              <a:rPr lang="en-CA" sz="1600" dirty="0" err="1"/>
              <a:t>détermination</a:t>
            </a:r>
            <a:r>
              <a:rPr lang="en-CA" sz="1600" dirty="0"/>
              <a:t> </a:t>
            </a:r>
            <a:r>
              <a:rPr lang="en-CA" sz="1600" dirty="0" smtClean="0"/>
              <a:t>de </a:t>
            </a:r>
            <a:r>
              <a:rPr lang="en-CA" sz="1600" dirty="0" err="1" smtClean="0"/>
              <a:t>l’analyse</a:t>
            </a:r>
            <a:r>
              <a:rPr lang="en-CA" sz="1600" dirty="0" smtClean="0"/>
              <a:t> </a:t>
            </a:r>
            <a:r>
              <a:rPr lang="en-CA" sz="1600" dirty="0"/>
              <a:t>de </a:t>
            </a:r>
            <a:r>
              <a:rPr lang="en-CA" sz="1600" dirty="0" err="1"/>
              <a:t>régression</a:t>
            </a:r>
            <a:r>
              <a:rPr lang="en-CA" sz="1600" dirty="0"/>
              <a:t> de la variable 1 et de la variable (2 ~ p);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1(3</a:t>
            </a:r>
            <a:r>
              <a:rPr lang="en-CA" sz="1600" baseline="-25000" dirty="0"/>
              <a:t>; ... p</a:t>
            </a:r>
            <a:r>
              <a:rPr lang="en-CA" sz="1600" baseline="-25000" dirty="0" smtClean="0"/>
              <a:t>)</a:t>
            </a:r>
            <a:r>
              <a:rPr lang="en-CA" sz="1600" dirty="0" smtClean="0"/>
              <a:t> </a:t>
            </a:r>
            <a:r>
              <a:rPr lang="en-CA" sz="1600" dirty="0" err="1"/>
              <a:t>désigne</a:t>
            </a:r>
            <a:r>
              <a:rPr lang="en-CA" sz="1600" dirty="0"/>
              <a:t> le coefficient de </a:t>
            </a:r>
            <a:r>
              <a:rPr lang="en-CA" sz="1600" dirty="0" err="1"/>
              <a:t>détermination</a:t>
            </a:r>
            <a:r>
              <a:rPr lang="en-CA" sz="1600" dirty="0"/>
              <a:t> de </a:t>
            </a:r>
            <a:r>
              <a:rPr lang="en-CA" sz="1600" dirty="0" err="1" smtClean="0"/>
              <a:t>l’analyse</a:t>
            </a:r>
            <a:r>
              <a:rPr lang="en-CA" sz="1600" dirty="0" smtClean="0"/>
              <a:t> de regression de </a:t>
            </a:r>
            <a:r>
              <a:rPr lang="en-CA" sz="1600" dirty="0"/>
              <a:t>la variable 1 et de la variable (3 ~ p).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1(2</a:t>
            </a:r>
            <a:r>
              <a:rPr lang="en-CA" sz="1600" baseline="-25000" dirty="0"/>
              <a:t>; 3; ... p</a:t>
            </a:r>
            <a:r>
              <a:rPr lang="en-CA" sz="1600" baseline="-25000" dirty="0" smtClean="0"/>
              <a:t>)</a:t>
            </a:r>
            <a:r>
              <a:rPr lang="en-CA" sz="1600" dirty="0" smtClean="0"/>
              <a:t> </a:t>
            </a:r>
            <a:r>
              <a:rPr lang="en-CA" sz="1600" dirty="0"/>
              <a:t>se </a:t>
            </a:r>
            <a:r>
              <a:rPr lang="en-CA" sz="1600" dirty="0" err="1"/>
              <a:t>réfère</a:t>
            </a:r>
            <a:r>
              <a:rPr lang="en-CA" sz="1600" dirty="0"/>
              <a:t> au coefficient de </a:t>
            </a:r>
            <a:r>
              <a:rPr lang="en-CA" sz="1600" dirty="0" err="1"/>
              <a:t>détermination</a:t>
            </a:r>
            <a:r>
              <a:rPr lang="en-CA" sz="1600" dirty="0"/>
              <a:t> </a:t>
            </a:r>
            <a:r>
              <a:rPr lang="en-CA" sz="1600" dirty="0" smtClean="0"/>
              <a:t>du </a:t>
            </a:r>
            <a:r>
              <a:rPr lang="en-CA" sz="1600" dirty="0" err="1" smtClean="0"/>
              <a:t>régression</a:t>
            </a:r>
            <a:r>
              <a:rPr lang="en-CA" sz="1600" dirty="0" smtClean="0"/>
              <a:t> </a:t>
            </a:r>
            <a:r>
              <a:rPr lang="en-CA" sz="1600" dirty="0"/>
              <a:t>du NDVI, de la </a:t>
            </a:r>
            <a:r>
              <a:rPr lang="en-CA" sz="1600" dirty="0" err="1"/>
              <a:t>température</a:t>
            </a:r>
            <a:r>
              <a:rPr lang="en-CA" sz="1600" dirty="0"/>
              <a:t>, des </a:t>
            </a:r>
            <a:r>
              <a:rPr lang="en-CA" sz="1600" dirty="0" err="1"/>
              <a:t>précipitations</a:t>
            </a:r>
            <a:r>
              <a:rPr lang="en-CA" sz="1600" dirty="0"/>
              <a:t> et </a:t>
            </a:r>
            <a:r>
              <a:rPr lang="en-CA" sz="1600" dirty="0" smtClean="0"/>
              <a:t>du </a:t>
            </a:r>
            <a:r>
              <a:rPr lang="en-CA" sz="1600" dirty="0" err="1" smtClean="0"/>
              <a:t>rayonnement</a:t>
            </a:r>
            <a:r>
              <a:rPr lang="en-CA" sz="1600" dirty="0" smtClean="0"/>
              <a:t>.</a:t>
            </a:r>
            <a:endParaRPr lang="en-CA" sz="1600" dirty="0"/>
          </a:p>
        </p:txBody>
      </p:sp>
    </p:spTree>
    <p:extLst>
      <p:ext uri="{BB962C8B-B14F-4D97-AF65-F5344CB8AC3E}">
        <p14:creationId xmlns:p14="http://schemas.microsoft.com/office/powerpoint/2010/main" val="42388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34250"/>
            <a:ext cx="12035571" cy="990015"/>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Variation de la végétation due au changement </a:t>
            </a:r>
            <a:r>
              <a:rPr lang="fr-FR" sz="3200" b="1" dirty="0" smtClean="0">
                <a:solidFill>
                  <a:schemeClr val="bg1"/>
                </a:solidFill>
                <a:effectLst>
                  <a:outerShdw blurRad="38100" dist="38100" dir="2700000" algn="tl">
                    <a:srgbClr val="000000">
                      <a:alpha val="43137"/>
                    </a:srgbClr>
                  </a:outerShdw>
                </a:effectLst>
              </a:rPr>
              <a:t>climatique</a:t>
            </a:r>
          </a:p>
          <a:p>
            <a:pPr>
              <a:lnSpc>
                <a:spcPts val="3500"/>
              </a:lnSpc>
            </a:pPr>
            <a:r>
              <a:rPr lang="fr-FR" sz="3200" b="1" dirty="0" smtClean="0">
                <a:solidFill>
                  <a:schemeClr val="bg1"/>
                </a:solidFill>
                <a:effectLst>
                  <a:outerShdw blurRad="38100" dist="38100" dir="2700000" algn="tl">
                    <a:srgbClr val="000000">
                      <a:alpha val="43137"/>
                    </a:srgbClr>
                  </a:outerShdw>
                </a:effectLst>
              </a:rPr>
              <a:t>entre </a:t>
            </a:r>
            <a:r>
              <a:rPr lang="fr-FR" sz="3200" b="1" dirty="0">
                <a:solidFill>
                  <a:schemeClr val="bg1"/>
                </a:solidFill>
                <a:effectLst>
                  <a:outerShdw blurRad="38100" dist="38100" dir="2700000" algn="tl">
                    <a:srgbClr val="000000">
                      <a:alpha val="43137"/>
                    </a:srgbClr>
                  </a:outerShdw>
                </a:effectLst>
              </a:rPr>
              <a:t>1982–2008</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19</a:t>
            </a:fld>
            <a:endParaRPr lang="en-CA"/>
          </a:p>
        </p:txBody>
      </p:sp>
      <p:pic>
        <p:nvPicPr>
          <p:cNvPr id="2" name="Picture 1"/>
          <p:cNvPicPr>
            <a:picLocks noChangeAspect="1"/>
          </p:cNvPicPr>
          <p:nvPr/>
        </p:nvPicPr>
        <p:blipFill>
          <a:blip r:embed="rId6"/>
          <a:stretch>
            <a:fillRect/>
          </a:stretch>
        </p:blipFill>
        <p:spPr>
          <a:xfrm>
            <a:off x="1735612" y="1108053"/>
            <a:ext cx="5306165" cy="5553850"/>
          </a:xfrm>
          <a:prstGeom prst="rect">
            <a:avLst/>
          </a:prstGeom>
        </p:spPr>
      </p:pic>
      <p:sp>
        <p:nvSpPr>
          <p:cNvPr id="5" name="Rectangle 4"/>
          <p:cNvSpPr/>
          <p:nvPr/>
        </p:nvSpPr>
        <p:spPr>
          <a:xfrm>
            <a:off x="7041777" y="1376554"/>
            <a:ext cx="4737847" cy="2308324"/>
          </a:xfrm>
          <a:prstGeom prst="rect">
            <a:avLst/>
          </a:prstGeom>
        </p:spPr>
        <p:txBody>
          <a:bodyPr wrap="square">
            <a:spAutoFit/>
          </a:bodyPr>
          <a:lstStyle/>
          <a:p>
            <a:r>
              <a:rPr lang="en-CA" sz="2400" dirty="0" err="1" smtClean="0"/>
              <a:t>Ajuster</a:t>
            </a:r>
            <a:r>
              <a:rPr lang="en-CA" sz="2400" dirty="0" smtClean="0"/>
              <a:t> </a:t>
            </a:r>
            <a:r>
              <a:rPr lang="en-CA" sz="2400" dirty="0" err="1"/>
              <a:t>linéairement</a:t>
            </a:r>
            <a:r>
              <a:rPr lang="en-CA" sz="2400" dirty="0"/>
              <a:t> les </a:t>
            </a:r>
            <a:r>
              <a:rPr lang="en-CA" sz="2400" dirty="0" err="1"/>
              <a:t>données</a:t>
            </a:r>
            <a:r>
              <a:rPr lang="en-CA" sz="2400" dirty="0"/>
              <a:t> des </a:t>
            </a:r>
            <a:r>
              <a:rPr lang="en-CA" sz="2400" dirty="0" err="1"/>
              <a:t>séries</a:t>
            </a:r>
            <a:r>
              <a:rPr lang="en-CA" sz="2400" dirty="0"/>
              <a:t> </a:t>
            </a:r>
            <a:r>
              <a:rPr lang="en-CA" sz="2400" dirty="0" err="1"/>
              <a:t>chronologiques</a:t>
            </a:r>
            <a:r>
              <a:rPr lang="en-CA" sz="2400" dirty="0"/>
              <a:t> sur la </a:t>
            </a:r>
            <a:r>
              <a:rPr lang="en-CA" sz="2400" dirty="0" err="1"/>
              <a:t>végétation</a:t>
            </a:r>
            <a:r>
              <a:rPr lang="en-CA" sz="2400" dirty="0"/>
              <a:t> et le </a:t>
            </a:r>
            <a:r>
              <a:rPr lang="en-CA" sz="2400" dirty="0" err="1" smtClean="0"/>
              <a:t>climat</a:t>
            </a:r>
            <a:r>
              <a:rPr lang="en-CA" sz="2400" dirty="0" smtClean="0"/>
              <a:t>.</a:t>
            </a:r>
          </a:p>
          <a:p>
            <a:endParaRPr lang="en-CA" sz="2400" dirty="0" smtClean="0"/>
          </a:p>
          <a:p>
            <a:r>
              <a:rPr lang="en-CA" sz="2400" dirty="0" err="1" smtClean="0"/>
              <a:t>Résultat</a:t>
            </a:r>
            <a:r>
              <a:rPr lang="en-CA" sz="2400" dirty="0" smtClean="0"/>
              <a:t> </a:t>
            </a:r>
            <a:r>
              <a:rPr lang="en-CA" sz="2400" dirty="0"/>
              <a:t>a </a:t>
            </a:r>
            <a:r>
              <a:rPr lang="en-CA" sz="2400" dirty="0" err="1"/>
              <a:t>été</a:t>
            </a:r>
            <a:r>
              <a:rPr lang="en-CA" sz="2400" dirty="0"/>
              <a:t> </a:t>
            </a:r>
            <a:r>
              <a:rPr lang="en-CA" sz="2400" dirty="0" err="1"/>
              <a:t>testé</a:t>
            </a:r>
            <a:r>
              <a:rPr lang="en-CA" sz="2400" dirty="0"/>
              <a:t> à un </a:t>
            </a:r>
            <a:r>
              <a:rPr lang="en-CA" sz="2400" dirty="0" err="1"/>
              <a:t>niveau</a:t>
            </a:r>
            <a:r>
              <a:rPr lang="en-CA" sz="2400" dirty="0"/>
              <a:t> de signification de 0,05.</a:t>
            </a:r>
          </a:p>
        </p:txBody>
      </p:sp>
    </p:spTree>
    <p:extLst>
      <p:ext uri="{BB962C8B-B14F-4D97-AF65-F5344CB8AC3E}">
        <p14:creationId xmlns:p14="http://schemas.microsoft.com/office/powerpoint/2010/main" val="1413523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06172F-3751-468C-BB52-1F769F556DB7}"/>
              </a:ext>
            </a:extLst>
          </p:cNvPr>
          <p:cNvSpPr txBox="1"/>
          <p:nvPr>
            <p:custDataLst>
              <p:tags r:id="rId1"/>
            </p:custDataLst>
          </p:nvPr>
        </p:nvSpPr>
        <p:spPr>
          <a:xfrm>
            <a:off x="575487" y="1136368"/>
            <a:ext cx="10622943" cy="3564950"/>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fr-FR" sz="2800" dirty="0" smtClean="0"/>
              <a:t>Introduction </a:t>
            </a:r>
          </a:p>
          <a:p>
            <a:pPr marL="342900" indent="-342900">
              <a:lnSpc>
                <a:spcPct val="150000"/>
              </a:lnSpc>
              <a:spcAft>
                <a:spcPts val="600"/>
              </a:spcAft>
              <a:buFont typeface="Arial" panose="020B0604020202020204" pitchFamily="34" charset="0"/>
              <a:buChar char="•"/>
            </a:pPr>
            <a:r>
              <a:rPr lang="fr-FR" sz="2800" dirty="0" smtClean="0"/>
              <a:t>Données et instruments</a:t>
            </a:r>
          </a:p>
          <a:p>
            <a:pPr marL="342900" indent="-342900">
              <a:lnSpc>
                <a:spcPct val="150000"/>
              </a:lnSpc>
              <a:spcAft>
                <a:spcPts val="600"/>
              </a:spcAft>
              <a:buFont typeface="Arial" panose="020B0604020202020204" pitchFamily="34" charset="0"/>
              <a:buChar char="•"/>
            </a:pPr>
            <a:r>
              <a:rPr lang="fr-FR" sz="2800" dirty="0" smtClean="0"/>
              <a:t>Méthodologie</a:t>
            </a:r>
          </a:p>
          <a:p>
            <a:pPr marL="342900" indent="-342900">
              <a:lnSpc>
                <a:spcPct val="150000"/>
              </a:lnSpc>
              <a:spcAft>
                <a:spcPts val="600"/>
              </a:spcAft>
              <a:buFont typeface="Arial" panose="020B0604020202020204" pitchFamily="34" charset="0"/>
              <a:buChar char="•"/>
            </a:pPr>
            <a:r>
              <a:rPr lang="fr-FR" sz="2800" dirty="0" smtClean="0"/>
              <a:t>Résultats</a:t>
            </a:r>
          </a:p>
          <a:p>
            <a:pPr marL="342900" indent="-342900">
              <a:lnSpc>
                <a:spcPct val="150000"/>
              </a:lnSpc>
              <a:spcAft>
                <a:spcPts val="600"/>
              </a:spcAft>
              <a:buFont typeface="Arial" panose="020B0604020202020204" pitchFamily="34" charset="0"/>
              <a:buChar char="•"/>
            </a:pPr>
            <a:r>
              <a:rPr lang="fr-FR" sz="2800" dirty="0" smtClean="0"/>
              <a:t>Discussion</a:t>
            </a:r>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2"/>
            </p:custDataLst>
          </p:nvPr>
        </p:nvSpPr>
        <p:spPr>
          <a:xfrm>
            <a:off x="-17745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3"/>
            </p:custDataLst>
          </p:nvPr>
        </p:nvSpPr>
        <p:spPr>
          <a:xfrm>
            <a:off x="15642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Plan de la présentation</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747C3782-A4D0-4EC6-BC73-BF6D681A1452}"/>
              </a:ext>
            </a:extLst>
          </p:cNvPr>
          <p:cNvSpPr>
            <a:spLocks noGrp="1"/>
          </p:cNvSpPr>
          <p:nvPr>
            <p:ph type="sldNum" sz="quarter" idx="12"/>
            <p:custDataLst>
              <p:tags r:id="rId4"/>
            </p:custDataLst>
          </p:nvPr>
        </p:nvSpPr>
        <p:spPr/>
        <p:txBody>
          <a:bodyPr/>
          <a:lstStyle/>
          <a:p>
            <a:fld id="{0730FDA8-C380-487C-8262-56859A965823}" type="slidenum">
              <a:rPr lang="en-CA" smtClean="0"/>
              <a:t>2</a:t>
            </a:fld>
            <a:endParaRPr lang="en-CA"/>
          </a:p>
        </p:txBody>
      </p:sp>
      <p:sp>
        <p:nvSpPr>
          <p:cNvPr id="4" name="Rectangle 3"/>
          <p:cNvSpPr/>
          <p:nvPr/>
        </p:nvSpPr>
        <p:spPr>
          <a:xfrm>
            <a:off x="575487" y="4976852"/>
            <a:ext cx="11426012" cy="1015663"/>
          </a:xfrm>
          <a:prstGeom prst="rect">
            <a:avLst/>
          </a:prstGeom>
        </p:spPr>
        <p:txBody>
          <a:bodyPr wrap="square">
            <a:spAutoFit/>
          </a:bodyPr>
          <a:lstStyle/>
          <a:p>
            <a:r>
              <a:rPr lang="fr-FR" sz="2000" u="sng" dirty="0"/>
              <a:t>Mots clés</a:t>
            </a:r>
            <a:r>
              <a:rPr lang="fr-FR" sz="2000" dirty="0"/>
              <a:t> : </a:t>
            </a:r>
            <a:r>
              <a:rPr lang="fr-FR" sz="2000" dirty="0" err="1" smtClean="0"/>
              <a:t>climate</a:t>
            </a:r>
            <a:r>
              <a:rPr lang="en-CA" sz="2000" dirty="0" smtClean="0"/>
              <a:t> change, CRU, NCEP, GIMMS3g, NDVI, precipitation, </a:t>
            </a:r>
            <a:r>
              <a:rPr lang="en-CA" sz="2000" dirty="0"/>
              <a:t>solar </a:t>
            </a:r>
            <a:r>
              <a:rPr lang="en-CA" sz="2000" dirty="0" smtClean="0"/>
              <a:t>radiation, temperature, time‐lag, effects, vegetation, growth, multiple linear regression, </a:t>
            </a:r>
            <a:r>
              <a:rPr lang="en-CA" sz="2000" dirty="0"/>
              <a:t>partial correlation </a:t>
            </a:r>
            <a:r>
              <a:rPr lang="en-CA" sz="2000" dirty="0" smtClean="0"/>
              <a:t>coefficient, </a:t>
            </a:r>
            <a:r>
              <a:rPr lang="en-CA" sz="2000" dirty="0"/>
              <a:t>coefficient of multiple </a:t>
            </a:r>
            <a:r>
              <a:rPr lang="en-CA" sz="2000" dirty="0" smtClean="0"/>
              <a:t>determination, gridded dataset, time series, </a:t>
            </a:r>
            <a:r>
              <a:rPr lang="en-CA" sz="2000" dirty="0" err="1" smtClean="0"/>
              <a:t>netCDF</a:t>
            </a:r>
            <a:r>
              <a:rPr lang="en-CA" sz="2000" dirty="0" smtClean="0"/>
              <a:t>, land cover </a:t>
            </a:r>
            <a:endParaRPr lang="en-CA" sz="2000" dirty="0"/>
          </a:p>
        </p:txBody>
      </p:sp>
    </p:spTree>
    <p:extLst>
      <p:ext uri="{BB962C8B-B14F-4D97-AF65-F5344CB8AC3E}">
        <p14:creationId xmlns:p14="http://schemas.microsoft.com/office/powerpoint/2010/main" val="362321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20</a:t>
            </a:fld>
            <a:endParaRPr lang="en-CA"/>
          </a:p>
        </p:txBody>
      </p:sp>
      <p:sp>
        <p:nvSpPr>
          <p:cNvPr id="2" name="Rectangle 1"/>
          <p:cNvSpPr/>
          <p:nvPr/>
        </p:nvSpPr>
        <p:spPr>
          <a:xfrm>
            <a:off x="493947" y="1700214"/>
            <a:ext cx="7677085" cy="1815882"/>
          </a:xfrm>
          <a:prstGeom prst="rect">
            <a:avLst/>
          </a:prstGeom>
        </p:spPr>
        <p:txBody>
          <a:bodyPr wrap="square">
            <a:spAutoFit/>
          </a:bodyPr>
          <a:lstStyle/>
          <a:p>
            <a:pPr marL="285750" indent="-285750">
              <a:buFont typeface="Arial" panose="020B0604020202020204" pitchFamily="34" charset="0"/>
              <a:buChar char="•"/>
            </a:pPr>
            <a:r>
              <a:rPr lang="en-CA" sz="2800" dirty="0" smtClean="0">
                <a:latin typeface="Arial" panose="020B0604020202020204" pitchFamily="34" charset="0"/>
                <a:cs typeface="Arial" panose="020B0604020202020204" pitchFamily="34" charset="0"/>
              </a:rPr>
              <a:t>Le </a:t>
            </a:r>
            <a:r>
              <a:rPr lang="en-CA" sz="2800" dirty="0" err="1">
                <a:latin typeface="Arial" panose="020B0604020202020204" pitchFamily="34" charset="0"/>
                <a:cs typeface="Arial" panose="020B0604020202020204" pitchFamily="34" charset="0"/>
              </a:rPr>
              <a:t>même</a:t>
            </a:r>
            <a:r>
              <a:rPr lang="en-CA" sz="2800" dirty="0">
                <a:latin typeface="Arial" panose="020B0604020202020204" pitchFamily="34" charset="0"/>
                <a:cs typeface="Arial" panose="020B0604020202020204" pitchFamily="34" charset="0"/>
              </a:rPr>
              <a:t> type de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montre</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effets</a:t>
            </a:r>
            <a:r>
              <a:rPr lang="en-CA" sz="2800" dirty="0">
                <a:latin typeface="Arial" panose="020B0604020202020204" pitchFamily="34" charset="0"/>
                <a:cs typeface="Arial" panose="020B0604020202020204" pitchFamily="34" charset="0"/>
              </a:rPr>
              <a:t> de retard </a:t>
            </a:r>
            <a:r>
              <a:rPr lang="en-CA" sz="2800" dirty="0" err="1">
                <a:latin typeface="Arial" panose="020B0604020202020204" pitchFamily="34" charset="0"/>
                <a:cs typeface="Arial" panose="020B0604020202020204" pitchFamily="34" charset="0"/>
              </a:rPr>
              <a:t>significativement</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réponses</a:t>
            </a:r>
            <a:r>
              <a:rPr lang="en-CA" sz="2800" dirty="0">
                <a:latin typeface="Arial" panose="020B0604020202020204" pitchFamily="34" charset="0"/>
                <a:cs typeface="Arial" panose="020B0604020202020204" pitchFamily="34" charset="0"/>
              </a:rPr>
              <a:t> de la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à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facteurs</a:t>
            </a:r>
            <a:r>
              <a:rPr lang="en-CA" sz="2800" dirty="0">
                <a:latin typeface="Arial" panose="020B0604020202020204" pitchFamily="34" charset="0"/>
                <a:cs typeface="Arial" panose="020B0604020202020204" pitchFamily="34" charset="0"/>
              </a:rPr>
              <a:t> </a:t>
            </a:r>
            <a:r>
              <a:rPr lang="en-CA" sz="2800" dirty="0" err="1" smtClean="0">
                <a:latin typeface="Arial" panose="020B0604020202020204" pitchFamily="34" charset="0"/>
                <a:cs typeface="Arial" panose="020B0604020202020204" pitchFamily="34" charset="0"/>
              </a:rPr>
              <a:t>climatiques</a:t>
            </a:r>
            <a:r>
              <a:rPr lang="en-CA" sz="2800" dirty="0" smtClean="0">
                <a:latin typeface="Arial" panose="020B0604020202020204" pitchFamily="34" charset="0"/>
                <a:cs typeface="Arial" panose="020B0604020202020204" pitchFamily="34" charset="0"/>
              </a:rPr>
              <a:t>.</a:t>
            </a:r>
          </a:p>
        </p:txBody>
      </p:sp>
      <p:sp>
        <p:nvSpPr>
          <p:cNvPr id="3" name="Rectangle 2"/>
          <p:cNvSpPr/>
          <p:nvPr/>
        </p:nvSpPr>
        <p:spPr>
          <a:xfrm>
            <a:off x="4086811" y="3998329"/>
            <a:ext cx="7557041" cy="1815882"/>
          </a:xfrm>
          <a:prstGeom prst="rect">
            <a:avLst/>
          </a:prstGeom>
        </p:spPr>
        <p:txBody>
          <a:bodyPr wrap="square">
            <a:spAutoFit/>
          </a:bodyPr>
          <a:lstStyle/>
          <a:p>
            <a:pPr marL="285750" indent="-285750">
              <a:buFont typeface="Arial" panose="020B0604020202020204" pitchFamily="34" charset="0"/>
              <a:buChar char="•"/>
            </a:pP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types de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ont</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effets</a:t>
            </a:r>
            <a:r>
              <a:rPr lang="en-CA" sz="2800" dirty="0">
                <a:latin typeface="Arial" panose="020B0604020202020204" pitchFamily="34" charset="0"/>
                <a:cs typeface="Arial" panose="020B0604020202020204" pitchFamily="34" charset="0"/>
              </a:rPr>
              <a:t> de retard </a:t>
            </a:r>
            <a:r>
              <a:rPr lang="en-CA" sz="2800" dirty="0" err="1">
                <a:latin typeface="Arial" panose="020B0604020202020204" pitchFamily="34" charset="0"/>
                <a:cs typeface="Arial" panose="020B0604020202020204" pitchFamily="34" charset="0"/>
              </a:rPr>
              <a:t>significativement</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réponses</a:t>
            </a:r>
            <a:r>
              <a:rPr lang="en-CA" sz="2800" dirty="0">
                <a:latin typeface="Arial" panose="020B0604020202020204" pitchFamily="34" charset="0"/>
                <a:cs typeface="Arial" panose="020B0604020202020204" pitchFamily="34" charset="0"/>
              </a:rPr>
              <a:t> de la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au </a:t>
            </a:r>
            <a:r>
              <a:rPr lang="en-CA" sz="2800" dirty="0" err="1">
                <a:latin typeface="Arial" panose="020B0604020202020204" pitchFamily="34" charset="0"/>
                <a:cs typeface="Arial" panose="020B0604020202020204" pitchFamily="34" charset="0"/>
              </a:rPr>
              <a:t>même</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facteur</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climatique</a:t>
            </a:r>
            <a:r>
              <a:rPr lang="en-CA" sz="2800" dirty="0">
                <a:latin typeface="Arial" panose="020B0604020202020204" pitchFamily="34" charset="0"/>
                <a:cs typeface="Arial" panose="020B0604020202020204" pitchFamily="34" charset="0"/>
              </a:rPr>
              <a:t>.</a:t>
            </a:r>
          </a:p>
        </p:txBody>
      </p:sp>
      <p:sp>
        <p:nvSpPr>
          <p:cNvPr id="5" name="Rectangle 4"/>
          <p:cNvSpPr/>
          <p:nvPr/>
        </p:nvSpPr>
        <p:spPr>
          <a:xfrm>
            <a:off x="3134930" y="1021543"/>
            <a:ext cx="4466287" cy="584775"/>
          </a:xfrm>
          <a:prstGeom prst="rect">
            <a:avLst/>
          </a:prstGeom>
        </p:spPr>
        <p:txBody>
          <a:bodyPr wrap="none">
            <a:spAutoFit/>
          </a:bodyPr>
          <a:lstStyle/>
          <a:p>
            <a:r>
              <a:rPr lang="fr-FR" sz="3200" dirty="0" smtClean="0">
                <a:latin typeface="Arial" panose="020B0604020202020204" pitchFamily="34" charset="0"/>
                <a:cs typeface="Arial" panose="020B0604020202020204" pitchFamily="34" charset="0"/>
              </a:rPr>
              <a:t>Hypothèses confirmées</a:t>
            </a:r>
            <a:endParaRPr lang="fr-FR" sz="32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332" y="1532790"/>
            <a:ext cx="3488468" cy="215072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947" y="3782569"/>
            <a:ext cx="3691044" cy="2247401"/>
          </a:xfrm>
          <a:prstGeom prst="rect">
            <a:avLst/>
          </a:prstGeom>
        </p:spPr>
      </p:pic>
    </p:spTree>
    <p:extLst>
      <p:ext uri="{BB962C8B-B14F-4D97-AF65-F5344CB8AC3E}">
        <p14:creationId xmlns:p14="http://schemas.microsoft.com/office/powerpoint/2010/main" val="276750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21</a:t>
            </a:fld>
            <a:endParaRPr lang="en-CA"/>
          </a:p>
        </p:txBody>
      </p:sp>
      <p:sp>
        <p:nvSpPr>
          <p:cNvPr id="10" name="Rectangle 9"/>
          <p:cNvSpPr/>
          <p:nvPr/>
        </p:nvSpPr>
        <p:spPr>
          <a:xfrm>
            <a:off x="517915" y="1682947"/>
            <a:ext cx="11333618" cy="4401205"/>
          </a:xfrm>
          <a:prstGeom prst="rect">
            <a:avLst/>
          </a:prstGeom>
        </p:spPr>
        <p:txBody>
          <a:bodyPr wrap="square">
            <a:spAutoFit/>
          </a:bodyPr>
          <a:lstStyle/>
          <a:p>
            <a:pPr marL="285750"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Les </a:t>
            </a:r>
            <a:r>
              <a:rPr lang="fr-FR" sz="2800" dirty="0">
                <a:latin typeface="Arial" panose="020B0604020202020204" pitchFamily="34" charset="0"/>
                <a:cs typeface="Arial" panose="020B0604020202020204" pitchFamily="34" charset="0"/>
              </a:rPr>
              <a:t>trois indicateurs </a:t>
            </a:r>
            <a:r>
              <a:rPr lang="fr-FR" sz="2800" dirty="0" smtClean="0">
                <a:latin typeface="Arial" panose="020B0604020202020204" pitchFamily="34" charset="0"/>
                <a:cs typeface="Arial" panose="020B0604020202020204" pitchFamily="34" charset="0"/>
              </a:rPr>
              <a:t>climatiques expliquent </a:t>
            </a:r>
            <a:r>
              <a:rPr lang="fr-FR" sz="2800" dirty="0">
                <a:latin typeface="Arial" panose="020B0604020202020204" pitchFamily="34" charset="0"/>
                <a:cs typeface="Arial" panose="020B0604020202020204" pitchFamily="34" charset="0"/>
              </a:rPr>
              <a:t>64,04% de la croissance de la végétation dans le </a:t>
            </a:r>
            <a:r>
              <a:rPr lang="fr-FR" sz="2800" dirty="0" smtClean="0">
                <a:latin typeface="Arial" panose="020B0604020202020204" pitchFamily="34" charset="0"/>
                <a:cs typeface="Arial" panose="020B0604020202020204" pitchFamily="34" charset="0"/>
              </a:rPr>
              <a:t>monde (vs autres ? Exe: humain &amp; naturelle) </a:t>
            </a:r>
          </a:p>
          <a:p>
            <a:pPr marL="742950" lvl="1"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Avec effets différés, +11,24%</a:t>
            </a:r>
          </a:p>
          <a:p>
            <a:pPr marL="742950" lvl="1"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Arbustes </a:t>
            </a:r>
            <a:r>
              <a:rPr lang="fr-FR" sz="2800" dirty="0">
                <a:latin typeface="Arial" panose="020B0604020202020204" pitchFamily="34" charset="0"/>
                <a:cs typeface="Arial" panose="020B0604020202020204" pitchFamily="34" charset="0"/>
              </a:rPr>
              <a:t>aux latitudes moyennes et basses </a:t>
            </a:r>
            <a:r>
              <a:rPr lang="fr-FR" sz="2800" dirty="0" smtClean="0">
                <a:latin typeface="Arial" panose="020B0604020202020204" pitchFamily="34" charset="0"/>
                <a:cs typeface="Arial" panose="020B0604020202020204" pitchFamily="34" charset="0"/>
              </a:rPr>
              <a:t>+54,34%</a:t>
            </a:r>
          </a:p>
          <a:p>
            <a:pPr lvl="1"/>
            <a:endParaRPr lang="fr-FR" sz="2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Température principal </a:t>
            </a:r>
            <a:r>
              <a:rPr lang="fr-FR" sz="2800" dirty="0">
                <a:latin typeface="Arial" panose="020B0604020202020204" pitchFamily="34" charset="0"/>
                <a:cs typeface="Arial" panose="020B0604020202020204" pitchFamily="34" charset="0"/>
              </a:rPr>
              <a:t>facteur </a:t>
            </a:r>
            <a:r>
              <a:rPr lang="fr-FR" sz="2800" dirty="0" smtClean="0">
                <a:latin typeface="Arial" panose="020B0604020202020204" pitchFamily="34" charset="0"/>
                <a:cs typeface="Arial" panose="020B0604020202020204" pitchFamily="34" charset="0"/>
              </a:rPr>
              <a:t>déterminant (45,09%)</a:t>
            </a:r>
          </a:p>
          <a:p>
            <a:pPr marL="742950" lvl="1"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Rayonnement </a:t>
            </a:r>
            <a:r>
              <a:rPr lang="fr-FR" sz="2800" dirty="0">
                <a:latin typeface="Arial" panose="020B0604020202020204" pitchFamily="34" charset="0"/>
                <a:cs typeface="Arial" panose="020B0604020202020204" pitchFamily="34" charset="0"/>
              </a:rPr>
              <a:t>20,72%)</a:t>
            </a:r>
          </a:p>
          <a:p>
            <a:pPr marL="742950" lvl="1" indent="-285750">
              <a:buFont typeface="Arial" panose="020B0604020202020204" pitchFamily="34" charset="0"/>
              <a:buChar char="•"/>
            </a:pPr>
            <a:r>
              <a:rPr lang="fr-FR" sz="2800" dirty="0" smtClean="0">
                <a:latin typeface="Arial" panose="020B0604020202020204" pitchFamily="34" charset="0"/>
                <a:cs typeface="Arial" panose="020B0604020202020204" pitchFamily="34" charset="0"/>
              </a:rPr>
              <a:t>Précipitations (15,72%)</a:t>
            </a:r>
          </a:p>
          <a:p>
            <a:pPr marL="285750" indent="-285750">
              <a:buFont typeface="Arial" panose="020B0604020202020204" pitchFamily="34" charset="0"/>
              <a:buChar char="•"/>
            </a:pPr>
            <a:endParaRPr lang="en-CA" sz="2800" dirty="0" smtClean="0">
              <a:latin typeface="Arial" panose="020B0604020202020204" pitchFamily="34" charset="0"/>
              <a:cs typeface="Arial" panose="020B0604020202020204" pitchFamily="34" charset="0"/>
            </a:endParaRPr>
          </a:p>
        </p:txBody>
      </p:sp>
      <p:sp>
        <p:nvSpPr>
          <p:cNvPr id="11" name="Rectangle 10"/>
          <p:cNvSpPr/>
          <p:nvPr/>
        </p:nvSpPr>
        <p:spPr>
          <a:xfrm>
            <a:off x="517915" y="1043687"/>
            <a:ext cx="11081050" cy="523220"/>
          </a:xfrm>
          <a:prstGeom prst="rect">
            <a:avLst/>
          </a:prstGeom>
        </p:spPr>
        <p:txBody>
          <a:bodyPr wrap="square">
            <a:spAutoFit/>
          </a:bodyPr>
          <a:lstStyle/>
          <a:p>
            <a:r>
              <a:rPr lang="fr-FR" sz="2800" dirty="0" smtClean="0">
                <a:solidFill>
                  <a:srgbClr val="242021"/>
                </a:solidFill>
                <a:latin typeface="AdvPSPAL-R"/>
              </a:rPr>
              <a:t>Ce qu’il faut retenir…pour cette </a:t>
            </a:r>
            <a:r>
              <a:rPr lang="fr-FR" sz="2800" dirty="0" smtClean="0">
                <a:latin typeface="Arial" panose="020B0604020202020204" pitchFamily="34" charset="0"/>
                <a:cs typeface="Arial" panose="020B0604020202020204" pitchFamily="34" charset="0"/>
              </a:rPr>
              <a:t>période d’étude 27 ans (1982-2008)</a:t>
            </a:r>
            <a:endParaRPr lang="en-CA" sz="2800" dirty="0"/>
          </a:p>
        </p:txBody>
      </p:sp>
    </p:spTree>
    <p:extLst>
      <p:ext uri="{BB962C8B-B14F-4D97-AF65-F5344CB8AC3E}">
        <p14:creationId xmlns:p14="http://schemas.microsoft.com/office/powerpoint/2010/main" val="28081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22</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57246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sz="1600" dirty="0" smtClean="0"/>
              <a:t>NASA. (2015), </a:t>
            </a:r>
            <a:r>
              <a:rPr lang="en-CA" sz="1600" dirty="0" smtClean="0"/>
              <a:t>NASA </a:t>
            </a:r>
            <a:r>
              <a:rPr lang="en-CA" sz="1600" dirty="0"/>
              <a:t>Releases Detailed Global Climate Change </a:t>
            </a:r>
            <a:r>
              <a:rPr lang="en-CA" sz="1600" dirty="0" smtClean="0"/>
              <a:t>Projections. </a:t>
            </a:r>
            <a:r>
              <a:rPr lang="fr-FR" sz="1600" dirty="0" smtClean="0">
                <a:hlinkClick r:id="rId7"/>
              </a:rPr>
              <a:t>https://www.nasa.gov/press-release/nasa-releases-detailed-global-climate-change-projections</a:t>
            </a:r>
            <a:endParaRPr lang="fr-FR" sz="1600" dirty="0" smtClean="0"/>
          </a:p>
          <a:p>
            <a:pPr marL="342900" indent="-342900">
              <a:lnSpc>
                <a:spcPct val="150000"/>
              </a:lnSpc>
              <a:buFont typeface="Arial" panose="020B0604020202020204" pitchFamily="34" charset="0"/>
              <a:buChar char="•"/>
            </a:pPr>
            <a:r>
              <a:rPr lang="en-CA" sz="1600" dirty="0"/>
              <a:t>Wu, D., Zhao, X., Liang, S., Zhou, T., Huang, K., Tang, B. and Zhao, W. (2015), Time‐lag effects of global vegetation responses to climate change. Glob Change </a:t>
            </a:r>
            <a:r>
              <a:rPr lang="en-CA" sz="1600" dirty="0" err="1"/>
              <a:t>Biol</a:t>
            </a:r>
            <a:r>
              <a:rPr lang="en-CA" sz="1600" dirty="0"/>
              <a:t>, 21: 3520-3531. </a:t>
            </a:r>
            <a:r>
              <a:rPr lang="en-CA" sz="1600" dirty="0">
                <a:hlinkClick r:id="rId8"/>
              </a:rPr>
              <a:t>https://</a:t>
            </a:r>
            <a:r>
              <a:rPr lang="en-CA" sz="1600" dirty="0" smtClean="0">
                <a:hlinkClick r:id="rId8"/>
              </a:rPr>
              <a:t>doi.org/10.1111/gcb.12945</a:t>
            </a:r>
            <a:r>
              <a:rPr lang="en-CA" sz="1600" dirty="0" smtClean="0"/>
              <a:t> </a:t>
            </a:r>
            <a:endParaRPr lang="fr-FR" sz="1600" dirty="0"/>
          </a:p>
          <a:p>
            <a:pPr marL="342900" indent="-342900">
              <a:lnSpc>
                <a:spcPct val="150000"/>
              </a:lnSpc>
              <a:buFont typeface="Arial" panose="020B0604020202020204" pitchFamily="34" charset="0"/>
              <a:buChar char="•"/>
            </a:pPr>
            <a:r>
              <a:rPr lang="en-CA" sz="1600" dirty="0" smtClean="0"/>
              <a:t>ESRI. </a:t>
            </a:r>
            <a:r>
              <a:rPr lang="en-CA" sz="1600" dirty="0"/>
              <a:t>(</a:t>
            </a:r>
            <a:r>
              <a:rPr lang="en-CA" sz="1600" dirty="0" smtClean="0"/>
              <a:t>2019), </a:t>
            </a:r>
            <a:r>
              <a:rPr lang="en-CA" sz="1600" dirty="0"/>
              <a:t>Spectral Profiles: Improve Classification Before You Click Run. </a:t>
            </a:r>
            <a:r>
              <a:rPr lang="en-CA" sz="1600" dirty="0">
                <a:hlinkClick r:id="rId9"/>
              </a:rPr>
              <a:t>https://</a:t>
            </a:r>
            <a:r>
              <a:rPr lang="en-CA" sz="1600" dirty="0" smtClean="0">
                <a:hlinkClick r:id="rId9"/>
              </a:rPr>
              <a:t>www.esri.com/arcgis-blog/products/arcgis-pro/imagery/spectral-profiles-classification/</a:t>
            </a:r>
            <a:r>
              <a:rPr lang="en-CA" sz="1600" dirty="0" smtClean="0"/>
              <a:t>  </a:t>
            </a:r>
          </a:p>
          <a:p>
            <a:pPr marL="342900" indent="-342900">
              <a:lnSpc>
                <a:spcPct val="150000"/>
              </a:lnSpc>
              <a:buFont typeface="Arial" panose="020B0604020202020204" pitchFamily="34" charset="0"/>
              <a:buChar char="•"/>
            </a:pPr>
            <a:r>
              <a:rPr lang="en-CA" sz="1600" dirty="0" err="1"/>
              <a:t>Skees</a:t>
            </a:r>
            <a:r>
              <a:rPr lang="en-CA" sz="1600" dirty="0"/>
              <a:t>, Jerry. (2016). Financial Disaster Risk Management to Facilitate Recovery Lending. Comparing different horizontal grid </a:t>
            </a:r>
            <a:r>
              <a:rPr lang="en-CA" sz="1600" dirty="0" smtClean="0"/>
              <a:t>resolutions. </a:t>
            </a:r>
            <a:r>
              <a:rPr lang="en-CA" sz="1600" dirty="0" smtClean="0">
                <a:hlinkClick r:id="rId10"/>
              </a:rPr>
              <a:t>https://www.researchgate.net/figure/Comparing-different-horizontal-grid-resolutions-Grid-cell-dimensions-are-a-2-degrees_fig20_312315101</a:t>
            </a:r>
            <a:r>
              <a:rPr lang="en-CA" sz="1600" dirty="0" smtClean="0"/>
              <a:t> </a:t>
            </a:r>
          </a:p>
          <a:p>
            <a:pPr marL="342900" indent="-342900">
              <a:lnSpc>
                <a:spcPct val="150000"/>
              </a:lnSpc>
              <a:buFont typeface="Arial" panose="020B0604020202020204" pitchFamily="34" charset="0"/>
              <a:buChar char="•"/>
            </a:pPr>
            <a:r>
              <a:rPr lang="en-CA" sz="1600" dirty="0" err="1" smtClean="0"/>
              <a:t>Guth</a:t>
            </a:r>
            <a:r>
              <a:rPr lang="en-CA" sz="1600" dirty="0" smtClean="0"/>
              <a:t>,</a:t>
            </a:r>
            <a:r>
              <a:rPr lang="en-CA" sz="1600" dirty="0"/>
              <a:t> </a:t>
            </a:r>
            <a:r>
              <a:rPr lang="en-CA" sz="1600" dirty="0" smtClean="0"/>
              <a:t>Peter. (</a:t>
            </a:r>
            <a:r>
              <a:rPr lang="en-CA" sz="1600" dirty="0"/>
              <a:t>2019), Approximate Metric Equivalents for Degrees, Minutes, and </a:t>
            </a:r>
            <a:r>
              <a:rPr lang="en-CA" sz="1600" dirty="0" smtClean="0"/>
              <a:t>Seconds. </a:t>
            </a:r>
            <a:r>
              <a:rPr lang="en-CA" sz="1600" dirty="0" smtClean="0">
                <a:hlinkClick r:id="rId11"/>
              </a:rPr>
              <a:t>https</a:t>
            </a:r>
            <a:r>
              <a:rPr lang="en-CA" sz="1600" dirty="0">
                <a:hlinkClick r:id="rId11"/>
              </a:rPr>
              <a:t>://</a:t>
            </a:r>
            <a:r>
              <a:rPr lang="en-CA" sz="1600" dirty="0" smtClean="0">
                <a:hlinkClick r:id="rId11"/>
              </a:rPr>
              <a:t>www.usna.edu/Users/oceano/pguth/md_help/html/approx_equivalents.htm</a:t>
            </a:r>
            <a:r>
              <a:rPr lang="en-CA" sz="1600" dirty="0" smtClean="0"/>
              <a:t> </a:t>
            </a:r>
          </a:p>
          <a:p>
            <a:pPr marL="342900" indent="-342900">
              <a:lnSpc>
                <a:spcPct val="150000"/>
              </a:lnSpc>
              <a:buFont typeface="Arial" panose="020B0604020202020204" pitchFamily="34" charset="0"/>
              <a:buChar char="•"/>
            </a:pPr>
            <a:r>
              <a:rPr lang="en-CA" dirty="0"/>
              <a:t>Pinzon, Jorge E.; Tucker, Compton J. 2014. "A Non-Stationary 1981–2012 AVHRR NDVI</a:t>
            </a:r>
            <a:r>
              <a:rPr lang="en-CA" baseline="-25000" dirty="0"/>
              <a:t>3g</a:t>
            </a:r>
            <a:r>
              <a:rPr lang="en-CA" dirty="0"/>
              <a:t> Time Series" </a:t>
            </a:r>
            <a:r>
              <a:rPr lang="en-CA" i="1" dirty="0"/>
              <a:t>Remote Sens.</a:t>
            </a:r>
            <a:r>
              <a:rPr lang="en-CA" dirty="0"/>
              <a:t> 6, no. 8: 6929-6960. </a:t>
            </a:r>
            <a:r>
              <a:rPr lang="en-CA" dirty="0">
                <a:hlinkClick r:id="rId12"/>
              </a:rPr>
              <a:t>https://</a:t>
            </a:r>
            <a:r>
              <a:rPr lang="en-CA" dirty="0" smtClean="0">
                <a:hlinkClick r:id="rId12"/>
              </a:rPr>
              <a:t>doi.org/10.3390/rs6086929</a:t>
            </a:r>
            <a:r>
              <a:rPr lang="en-CA" dirty="0" smtClean="0"/>
              <a:t> </a:t>
            </a:r>
          </a:p>
          <a:p>
            <a:pPr marL="342900" indent="-342900">
              <a:lnSpc>
                <a:spcPct val="150000"/>
              </a:lnSpc>
              <a:buFont typeface="Arial" panose="020B0604020202020204" pitchFamily="34" charset="0"/>
              <a:buChar char="•"/>
            </a:pPr>
            <a:r>
              <a:rPr lang="en-CA" sz="1600" dirty="0" err="1"/>
              <a:t>Friedl</a:t>
            </a:r>
            <a:r>
              <a:rPr lang="en-CA" sz="1600" dirty="0"/>
              <a:t>, M., D. Sulla-</a:t>
            </a:r>
            <a:r>
              <a:rPr lang="en-CA" sz="1600" dirty="0" err="1"/>
              <a:t>Menashe</a:t>
            </a:r>
            <a:r>
              <a:rPr lang="en-CA" sz="1600" dirty="0"/>
              <a:t>.  </a:t>
            </a:r>
            <a:r>
              <a:rPr lang="en-CA" sz="1600" dirty="0" smtClean="0"/>
              <a:t>"MCD12Q1 </a:t>
            </a:r>
            <a:r>
              <a:rPr lang="en-CA" sz="1600" dirty="0"/>
              <a:t>MODIS/</a:t>
            </a:r>
            <a:r>
              <a:rPr lang="en-CA" sz="1600" dirty="0" err="1"/>
              <a:t>Terra+Aqua</a:t>
            </a:r>
            <a:r>
              <a:rPr lang="en-CA" sz="1600" dirty="0"/>
              <a:t> Land Cover Type Yearly L3 Global 500m SIN Grid </a:t>
            </a:r>
            <a:r>
              <a:rPr lang="en-CA" sz="1600" dirty="0" smtClean="0"/>
              <a:t>V006". </a:t>
            </a:r>
            <a:r>
              <a:rPr lang="en-CA" sz="1600" dirty="0"/>
              <a:t>2019, distributed by NASA EOSDIS Land Processes DAAC, </a:t>
            </a:r>
            <a:r>
              <a:rPr lang="en-CA" sz="1600" dirty="0">
                <a:hlinkClick r:id="rId13"/>
              </a:rPr>
              <a:t>https://doi.org/10.5067/MODIS/MCD12Q1.006. Accessed 2021-02-07</a:t>
            </a:r>
            <a:r>
              <a:rPr lang="en-CA" sz="1600" dirty="0" smtClean="0"/>
              <a:t>. </a:t>
            </a:r>
          </a:p>
        </p:txBody>
      </p:sp>
    </p:spTree>
    <p:extLst>
      <p:ext uri="{BB962C8B-B14F-4D97-AF65-F5344CB8AC3E}">
        <p14:creationId xmlns:p14="http://schemas.microsoft.com/office/powerpoint/2010/main" val="24824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23</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267765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CA" sz="1600" dirty="0"/>
              <a:t>Harris, I., Jones, P., Osborn, T. and Lister, D. (2014), Updated high‐resolution grids of monthly climatic observations – the CRU TS3.10 Dataset. Int. J. </a:t>
            </a:r>
            <a:r>
              <a:rPr lang="en-CA" sz="1600" dirty="0" err="1"/>
              <a:t>Climatol</a:t>
            </a:r>
            <a:r>
              <a:rPr lang="en-CA" sz="1600" dirty="0"/>
              <a:t>., 34: 623-642. </a:t>
            </a:r>
            <a:r>
              <a:rPr lang="en-CA" sz="1600" dirty="0">
                <a:hlinkClick r:id="rId7"/>
              </a:rPr>
              <a:t>https://</a:t>
            </a:r>
            <a:r>
              <a:rPr lang="en-CA" sz="1600" dirty="0" smtClean="0">
                <a:hlinkClick r:id="rId7"/>
              </a:rPr>
              <a:t>doi.org/10.1002/joc.3711</a:t>
            </a:r>
            <a:r>
              <a:rPr lang="en-CA" sz="1600" dirty="0" smtClean="0"/>
              <a:t> </a:t>
            </a:r>
          </a:p>
          <a:p>
            <a:pPr marL="342900" indent="-342900">
              <a:lnSpc>
                <a:spcPct val="150000"/>
              </a:lnSpc>
              <a:buFont typeface="Arial" panose="020B0604020202020204" pitchFamily="34" charset="0"/>
              <a:buChar char="•"/>
            </a:pPr>
            <a:r>
              <a:rPr lang="en-CA" sz="1600" dirty="0"/>
              <a:t>Faber-</a:t>
            </a:r>
            <a:r>
              <a:rPr lang="en-CA" sz="1600" dirty="0" err="1"/>
              <a:t>Langendoen</a:t>
            </a:r>
            <a:r>
              <a:rPr lang="en-CA" sz="1600" dirty="0"/>
              <a:t>, Don &amp; Keeler-Wolf, Todd &amp; </a:t>
            </a:r>
            <a:r>
              <a:rPr lang="en-CA" sz="1600" dirty="0" err="1"/>
              <a:t>Meidinger</a:t>
            </a:r>
            <a:r>
              <a:rPr lang="en-CA" sz="1600" dirty="0"/>
              <a:t>, Del &amp; </a:t>
            </a:r>
            <a:r>
              <a:rPr lang="en-CA" sz="1600" dirty="0" err="1"/>
              <a:t>Josse</a:t>
            </a:r>
            <a:r>
              <a:rPr lang="en-CA" sz="1600" dirty="0"/>
              <a:t>, Carmen &amp; </a:t>
            </a:r>
            <a:r>
              <a:rPr lang="en-CA" sz="1600" dirty="0" err="1"/>
              <a:t>Weakley</a:t>
            </a:r>
            <a:r>
              <a:rPr lang="en-CA" sz="1600" dirty="0"/>
              <a:t>, Alan &amp; Tart, David &amp; Navarro, Gonzalo &amp; Hoagland, Bruce &amp; </a:t>
            </a:r>
            <a:r>
              <a:rPr lang="en-CA" sz="1600" dirty="0" err="1"/>
              <a:t>Ponomarenko</a:t>
            </a:r>
            <a:r>
              <a:rPr lang="en-CA" sz="1600" dirty="0"/>
              <a:t>, </a:t>
            </a:r>
            <a:r>
              <a:rPr lang="en-CA" sz="1600" dirty="0" err="1"/>
              <a:t>Serguei</a:t>
            </a:r>
            <a:r>
              <a:rPr lang="en-CA" sz="1600" dirty="0"/>
              <a:t> &amp; </a:t>
            </a:r>
            <a:r>
              <a:rPr lang="en-CA" sz="1600" dirty="0" err="1"/>
              <a:t>Fults</a:t>
            </a:r>
            <a:r>
              <a:rPr lang="en-CA" sz="1600" dirty="0"/>
              <a:t>, Gene &amp; Helmer, E.. (2016). Classification and Description of World Formation Types. 10.13140/RG.2.1.2562.8400</a:t>
            </a:r>
            <a:r>
              <a:rPr lang="en-CA" sz="1600" dirty="0" smtClean="0"/>
              <a:t>.  </a:t>
            </a:r>
          </a:p>
          <a:p>
            <a:pPr marL="342900" indent="-342900">
              <a:lnSpc>
                <a:spcPct val="150000"/>
              </a:lnSpc>
              <a:buFont typeface="Arial" panose="020B0604020202020204" pitchFamily="34" charset="0"/>
              <a:buChar char="•"/>
            </a:pPr>
            <a:r>
              <a:rPr lang="en-CA" sz="1600" dirty="0"/>
              <a:t>Dr. </a:t>
            </a:r>
            <a:r>
              <a:rPr lang="en-CA" sz="1600" dirty="0" err="1"/>
              <a:t>Gülşen</a:t>
            </a:r>
            <a:r>
              <a:rPr lang="en-CA" sz="1600" dirty="0"/>
              <a:t> </a:t>
            </a:r>
            <a:r>
              <a:rPr lang="en-CA" sz="1600" dirty="0" err="1"/>
              <a:t>Taşkın</a:t>
            </a:r>
            <a:r>
              <a:rPr lang="en-CA" sz="1600" dirty="0"/>
              <a:t> </a:t>
            </a:r>
            <a:r>
              <a:rPr lang="en-CA" sz="1600" dirty="0" smtClean="0"/>
              <a:t>Kaya (2014), "Introduction </a:t>
            </a:r>
            <a:r>
              <a:rPr lang="en-CA" sz="1600" dirty="0"/>
              <a:t>to Optical &amp; </a:t>
            </a:r>
            <a:r>
              <a:rPr lang="en-CA" sz="1600" dirty="0" smtClean="0"/>
              <a:t>Thermal Remote Sensing</a:t>
            </a:r>
            <a:r>
              <a:rPr lang="en-CA" sz="1600" dirty="0"/>
              <a:t>“, ITU Institute of Earthquake Engineering and Disaster Management </a:t>
            </a:r>
            <a:r>
              <a:rPr lang="en-CA" sz="1600" dirty="0" smtClean="0"/>
              <a:t>June.</a:t>
            </a:r>
          </a:p>
        </p:txBody>
      </p:sp>
    </p:spTree>
    <p:extLst>
      <p:ext uri="{BB962C8B-B14F-4D97-AF65-F5344CB8AC3E}">
        <p14:creationId xmlns:p14="http://schemas.microsoft.com/office/powerpoint/2010/main" val="1276379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3576296" y="3847673"/>
            <a:ext cx="5039408" cy="1144929"/>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Merci</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24</a:t>
            </a:fld>
            <a:endParaRPr lang="en-CA"/>
          </a:p>
        </p:txBody>
      </p:sp>
      <p:pic>
        <p:nvPicPr>
          <p:cNvPr id="2" name="Picture 1"/>
          <p:cNvPicPr>
            <a:picLocks noChangeAspect="1"/>
          </p:cNvPicPr>
          <p:nvPr>
            <p:custDataLst>
              <p:tags r:id="rId4"/>
            </p:custDataLst>
          </p:nvPr>
        </p:nvPicPr>
        <p:blipFill>
          <a:blip r:embed="rId8"/>
          <a:stretch>
            <a:fillRect/>
          </a:stretch>
        </p:blipFill>
        <p:spPr>
          <a:xfrm>
            <a:off x="4011749" y="506719"/>
            <a:ext cx="4168501" cy="2872989"/>
          </a:xfrm>
          <a:prstGeom prst="rect">
            <a:avLst/>
          </a:prstGeom>
        </p:spPr>
      </p:pic>
      <p:sp>
        <p:nvSpPr>
          <p:cNvPr id="5" name="Rectangle 4"/>
          <p:cNvSpPr/>
          <p:nvPr>
            <p:custDataLst>
              <p:tags r:id="rId5"/>
            </p:custDataLst>
          </p:nvPr>
        </p:nvSpPr>
        <p:spPr>
          <a:xfrm>
            <a:off x="8180250" y="3010376"/>
            <a:ext cx="1236108" cy="276999"/>
          </a:xfrm>
          <a:prstGeom prst="rect">
            <a:avLst/>
          </a:prstGeom>
        </p:spPr>
        <p:txBody>
          <a:bodyPr wrap="none">
            <a:spAutoFit/>
          </a:bodyPr>
          <a:lstStyle/>
          <a:p>
            <a:r>
              <a:rPr lang="en-CA" sz="1200" dirty="0"/>
              <a:t>(</a:t>
            </a:r>
            <a:r>
              <a:rPr lang="en-CA" sz="1200" dirty="0" err="1"/>
              <a:t>Paquin</a:t>
            </a:r>
            <a:r>
              <a:rPr lang="en-CA" sz="1200" dirty="0"/>
              <a:t> S., 2015)</a:t>
            </a:r>
          </a:p>
        </p:txBody>
      </p:sp>
    </p:spTree>
    <p:extLst>
      <p:ext uri="{BB962C8B-B14F-4D97-AF65-F5344CB8AC3E}">
        <p14:creationId xmlns:p14="http://schemas.microsoft.com/office/powerpoint/2010/main" val="92479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0" y="3847673"/>
            <a:ext cx="12192000" cy="1144929"/>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Idées d’applications ?</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25</a:t>
            </a:fld>
            <a:endParaRPr lang="en-CA"/>
          </a:p>
        </p:txBody>
      </p:sp>
      <p:sp>
        <p:nvSpPr>
          <p:cNvPr id="4" name="Rectangle 3"/>
          <p:cNvSpPr/>
          <p:nvPr/>
        </p:nvSpPr>
        <p:spPr>
          <a:xfrm>
            <a:off x="5412159" y="-238662"/>
            <a:ext cx="1367682" cy="3384388"/>
          </a:xfrm>
          <a:prstGeom prst="rect">
            <a:avLst/>
          </a:prstGeom>
        </p:spPr>
        <p:txBody>
          <a:bodyPr wrap="none">
            <a:spAutoFit/>
          </a:bodyPr>
          <a:lstStyle/>
          <a:p>
            <a:pPr algn="ctr">
              <a:lnSpc>
                <a:spcPct val="114000"/>
              </a:lnSpc>
            </a:pPr>
            <a:r>
              <a:rPr lang="fr-CA" sz="19900" b="1" dirty="0">
                <a:solidFill>
                  <a:schemeClr val="bg1">
                    <a:lumMod val="95000"/>
                  </a:schemeClr>
                </a:solidFill>
                <a:effectLst>
                  <a:outerShdw blurRad="38100" dist="38100" dir="2700000" algn="tl">
                    <a:srgbClr val="000000">
                      <a:alpha val="43137"/>
                    </a:srgbClr>
                  </a:outerShdw>
                </a:effectLst>
              </a:rPr>
              <a:t>?</a:t>
            </a:r>
            <a:endParaRPr lang="fr-CA" sz="96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32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Sujet de discussion proposé</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26</a:t>
            </a:fld>
            <a:endParaRPr lang="en-CA"/>
          </a:p>
        </p:txBody>
      </p:sp>
      <p:sp>
        <p:nvSpPr>
          <p:cNvPr id="2" name="Rectangle 1"/>
          <p:cNvSpPr/>
          <p:nvPr/>
        </p:nvSpPr>
        <p:spPr>
          <a:xfrm>
            <a:off x="346298" y="1145567"/>
            <a:ext cx="11273270" cy="1077218"/>
          </a:xfrm>
          <a:prstGeom prst="rect">
            <a:avLst/>
          </a:prstGeom>
          <a:ln w="19050">
            <a:solidFill>
              <a:schemeClr val="tx1"/>
            </a:solidFill>
          </a:ln>
        </p:spPr>
        <p:txBody>
          <a:bodyPr wrap="square">
            <a:spAutoFit/>
          </a:bodyPr>
          <a:lstStyle/>
          <a:p>
            <a:pPr algn="ctr" fontAlgn="base"/>
            <a:r>
              <a:rPr lang="fr-FR" sz="3200" b="1" dirty="0" smtClean="0">
                <a:solidFill>
                  <a:srgbClr val="000000"/>
                </a:solidFill>
                <a:latin typeface="Arial" panose="020B0604020202020204" pitchFamily="34" charset="0"/>
              </a:rPr>
              <a:t>Selon vous, quel serait une application du travail effectué dans l’article ?</a:t>
            </a:r>
          </a:p>
        </p:txBody>
      </p:sp>
      <p:sp>
        <p:nvSpPr>
          <p:cNvPr id="5" name="Rectangle 4"/>
          <p:cNvSpPr/>
          <p:nvPr/>
        </p:nvSpPr>
        <p:spPr>
          <a:xfrm>
            <a:off x="1230566" y="4997256"/>
            <a:ext cx="4865434" cy="369332"/>
          </a:xfrm>
          <a:prstGeom prst="rect">
            <a:avLst/>
          </a:prstGeom>
        </p:spPr>
        <p:txBody>
          <a:bodyPr wrap="none">
            <a:spAutoFit/>
          </a:bodyPr>
          <a:lstStyle/>
          <a:p>
            <a:pPr fontAlgn="base"/>
            <a:r>
              <a:rPr lang="fr-FR" dirty="0">
                <a:solidFill>
                  <a:srgbClr val="000000"/>
                </a:solidFill>
                <a:latin typeface="Arial" panose="020B0604020202020204" pitchFamily="34" charset="0"/>
              </a:rPr>
              <a:t>Comment pourriez-vous utiliser les résultats </a:t>
            </a:r>
            <a:r>
              <a:rPr lang="fr-FR" dirty="0" smtClean="0">
                <a:solidFill>
                  <a:srgbClr val="000000"/>
                </a:solidFill>
                <a:latin typeface="Arial" panose="020B0604020202020204" pitchFamily="34" charset="0"/>
              </a:rPr>
              <a:t>?</a:t>
            </a:r>
            <a:endParaRPr lang="en-CA" dirty="0">
              <a:solidFill>
                <a:srgbClr val="000000"/>
              </a:solidFill>
              <a:latin typeface="Arial" panose="020B0604020202020204" pitchFamily="34" charset="0"/>
            </a:endParaRPr>
          </a:p>
        </p:txBody>
      </p:sp>
      <p:sp>
        <p:nvSpPr>
          <p:cNvPr id="8" name="Rectangle 7"/>
          <p:cNvSpPr/>
          <p:nvPr/>
        </p:nvSpPr>
        <p:spPr>
          <a:xfrm>
            <a:off x="2413353" y="2692426"/>
            <a:ext cx="5904180"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Faites-vous confiance aux résultats et à la conclusion ? </a:t>
            </a:r>
            <a:endParaRPr lang="en-CA" dirty="0">
              <a:solidFill>
                <a:srgbClr val="000000"/>
              </a:solidFill>
              <a:latin typeface="Arial" panose="020B0604020202020204" pitchFamily="34" charset="0"/>
            </a:endParaRPr>
          </a:p>
        </p:txBody>
      </p:sp>
      <p:sp>
        <p:nvSpPr>
          <p:cNvPr id="6" name="Rectangle 5"/>
          <p:cNvSpPr/>
          <p:nvPr/>
        </p:nvSpPr>
        <p:spPr>
          <a:xfrm>
            <a:off x="1363995" y="3506453"/>
            <a:ext cx="9182100" cy="369332"/>
          </a:xfrm>
          <a:prstGeom prst="rect">
            <a:avLst/>
          </a:prstGeom>
        </p:spPr>
        <p:txBody>
          <a:bodyPr wrap="square">
            <a:spAutoFit/>
          </a:bodyPr>
          <a:lstStyle/>
          <a:p>
            <a:pPr fontAlgn="base"/>
            <a:r>
              <a:rPr lang="fr-FR" dirty="0">
                <a:solidFill>
                  <a:srgbClr val="000000"/>
                </a:solidFill>
                <a:latin typeface="Arial" panose="020B0604020202020204" pitchFamily="34" charset="0"/>
              </a:rPr>
              <a:t>En gros, </a:t>
            </a:r>
            <a:r>
              <a:rPr lang="fr-FR" dirty="0" smtClean="0">
                <a:solidFill>
                  <a:srgbClr val="000000"/>
                </a:solidFill>
                <a:latin typeface="Arial" panose="020B0604020202020204" pitchFamily="34" charset="0"/>
              </a:rPr>
              <a:t>en quoi cette recherche peut-elle </a:t>
            </a:r>
            <a:r>
              <a:rPr lang="fr-FR" dirty="0">
                <a:solidFill>
                  <a:srgbClr val="000000"/>
                </a:solidFill>
                <a:latin typeface="Arial" panose="020B0604020202020204" pitchFamily="34" charset="0"/>
              </a:rPr>
              <a:t>servir, est-ce que cela aide la communauté ?</a:t>
            </a:r>
          </a:p>
        </p:txBody>
      </p:sp>
      <p:sp>
        <p:nvSpPr>
          <p:cNvPr id="7" name="Rectangle 6"/>
          <p:cNvSpPr/>
          <p:nvPr/>
        </p:nvSpPr>
        <p:spPr>
          <a:xfrm>
            <a:off x="786522" y="2515263"/>
            <a:ext cx="748923" cy="1200329"/>
          </a:xfrm>
          <a:prstGeom prst="rect">
            <a:avLst/>
          </a:prstGeom>
        </p:spPr>
        <p:txBody>
          <a:bodyPr wrap="none">
            <a:spAutoFit/>
          </a:bodyPr>
          <a:lstStyle/>
          <a:p>
            <a:r>
              <a:rPr lang="fr-FR" sz="7200" b="1" dirty="0">
                <a:solidFill>
                  <a:schemeClr val="accent5"/>
                </a:solidFill>
                <a:latin typeface="Arial" panose="020B0604020202020204" pitchFamily="34" charset="0"/>
              </a:rPr>
              <a:t>?</a:t>
            </a:r>
            <a:endParaRPr lang="en-CA" sz="7200" b="1" dirty="0">
              <a:solidFill>
                <a:schemeClr val="accent5"/>
              </a:solidFill>
            </a:endParaRPr>
          </a:p>
        </p:txBody>
      </p:sp>
      <p:sp>
        <p:nvSpPr>
          <p:cNvPr id="11" name="Rectangle 10"/>
          <p:cNvSpPr/>
          <p:nvPr/>
        </p:nvSpPr>
        <p:spPr>
          <a:xfrm>
            <a:off x="9797172" y="4186713"/>
            <a:ext cx="748923" cy="1200329"/>
          </a:xfrm>
          <a:prstGeom prst="rect">
            <a:avLst/>
          </a:prstGeom>
        </p:spPr>
        <p:txBody>
          <a:bodyPr wrap="none">
            <a:spAutoFit/>
          </a:bodyPr>
          <a:lstStyle/>
          <a:p>
            <a:r>
              <a:rPr lang="fr-FR" sz="7200" b="1" dirty="0">
                <a:solidFill>
                  <a:schemeClr val="accent4">
                    <a:lumMod val="60000"/>
                    <a:lumOff val="40000"/>
                  </a:schemeClr>
                </a:solidFill>
                <a:latin typeface="Arial" panose="020B0604020202020204" pitchFamily="34" charset="0"/>
              </a:rPr>
              <a:t>?</a:t>
            </a:r>
            <a:endParaRPr lang="en-CA" sz="7200" b="1" dirty="0">
              <a:solidFill>
                <a:schemeClr val="accent4">
                  <a:lumMod val="60000"/>
                  <a:lumOff val="40000"/>
                </a:schemeClr>
              </a:solidFill>
            </a:endParaRPr>
          </a:p>
        </p:txBody>
      </p:sp>
      <p:sp>
        <p:nvSpPr>
          <p:cNvPr id="12" name="Rectangle 11"/>
          <p:cNvSpPr/>
          <p:nvPr/>
        </p:nvSpPr>
        <p:spPr>
          <a:xfrm>
            <a:off x="8124350" y="2146710"/>
            <a:ext cx="748923" cy="1200329"/>
          </a:xfrm>
          <a:prstGeom prst="rect">
            <a:avLst/>
          </a:prstGeom>
        </p:spPr>
        <p:txBody>
          <a:bodyPr wrap="none">
            <a:spAutoFit/>
          </a:bodyPr>
          <a:lstStyle/>
          <a:p>
            <a:r>
              <a:rPr lang="fr-FR" sz="7200" b="1" dirty="0">
                <a:solidFill>
                  <a:schemeClr val="accent2"/>
                </a:solidFill>
                <a:latin typeface="Arial" panose="020B0604020202020204" pitchFamily="34" charset="0"/>
              </a:rPr>
              <a:t>?</a:t>
            </a:r>
            <a:endParaRPr lang="en-CA" sz="7200" b="1" dirty="0">
              <a:solidFill>
                <a:schemeClr val="accent2"/>
              </a:solidFill>
            </a:endParaRPr>
          </a:p>
        </p:txBody>
      </p:sp>
      <p:sp>
        <p:nvSpPr>
          <p:cNvPr id="14" name="Rectangle 13"/>
          <p:cNvSpPr/>
          <p:nvPr/>
        </p:nvSpPr>
        <p:spPr>
          <a:xfrm>
            <a:off x="1545716" y="3796927"/>
            <a:ext cx="748923" cy="1200329"/>
          </a:xfrm>
          <a:prstGeom prst="rect">
            <a:avLst/>
          </a:prstGeom>
        </p:spPr>
        <p:txBody>
          <a:bodyPr wrap="none">
            <a:spAutoFit/>
          </a:bodyPr>
          <a:lstStyle/>
          <a:p>
            <a:r>
              <a:rPr lang="fr-FR" sz="7200" b="1" dirty="0">
                <a:solidFill>
                  <a:srgbClr val="A92BFD"/>
                </a:solidFill>
                <a:latin typeface="Arial" panose="020B0604020202020204" pitchFamily="34" charset="0"/>
              </a:rPr>
              <a:t>?</a:t>
            </a:r>
            <a:endParaRPr lang="en-CA" sz="7200" b="1" dirty="0">
              <a:solidFill>
                <a:srgbClr val="A92BFD"/>
              </a:solidFill>
            </a:endParaRPr>
          </a:p>
        </p:txBody>
      </p:sp>
      <p:sp>
        <p:nvSpPr>
          <p:cNvPr id="16" name="Rectangle 15"/>
          <p:cNvSpPr/>
          <p:nvPr/>
        </p:nvSpPr>
        <p:spPr>
          <a:xfrm>
            <a:off x="10870645" y="1564216"/>
            <a:ext cx="748923" cy="1200329"/>
          </a:xfrm>
          <a:prstGeom prst="rect">
            <a:avLst/>
          </a:prstGeom>
        </p:spPr>
        <p:txBody>
          <a:bodyPr wrap="none">
            <a:spAutoFit/>
          </a:bodyPr>
          <a:lstStyle/>
          <a:p>
            <a:r>
              <a:rPr lang="fr-FR" sz="7200" b="1" dirty="0">
                <a:solidFill>
                  <a:schemeClr val="accent6"/>
                </a:solidFill>
                <a:latin typeface="Arial" panose="020B0604020202020204" pitchFamily="34" charset="0"/>
              </a:rPr>
              <a:t>?</a:t>
            </a:r>
            <a:endParaRPr lang="en-CA" sz="7200" b="1" dirty="0">
              <a:solidFill>
                <a:schemeClr val="accent6"/>
              </a:solidFill>
            </a:endParaRPr>
          </a:p>
        </p:txBody>
      </p:sp>
      <p:sp>
        <p:nvSpPr>
          <p:cNvPr id="17" name="Rectangle 16"/>
          <p:cNvSpPr/>
          <p:nvPr/>
        </p:nvSpPr>
        <p:spPr>
          <a:xfrm>
            <a:off x="6571472" y="4766423"/>
            <a:ext cx="748923" cy="1200329"/>
          </a:xfrm>
          <a:prstGeom prst="rect">
            <a:avLst/>
          </a:prstGeom>
        </p:spPr>
        <p:txBody>
          <a:bodyPr wrap="none">
            <a:spAutoFit/>
          </a:bodyPr>
          <a:lstStyle/>
          <a:p>
            <a:r>
              <a:rPr lang="fr-FR" sz="7200" b="1" dirty="0">
                <a:solidFill>
                  <a:schemeClr val="accent3"/>
                </a:solidFill>
                <a:latin typeface="Arial" panose="020B0604020202020204" pitchFamily="34" charset="0"/>
              </a:rPr>
              <a:t>?</a:t>
            </a:r>
            <a:endParaRPr lang="en-CA" sz="7200" b="1" dirty="0">
              <a:solidFill>
                <a:schemeClr val="accent3"/>
              </a:solidFill>
            </a:endParaRPr>
          </a:p>
        </p:txBody>
      </p:sp>
      <p:sp>
        <p:nvSpPr>
          <p:cNvPr id="18" name="Rectangle 17"/>
          <p:cNvSpPr/>
          <p:nvPr/>
        </p:nvSpPr>
        <p:spPr>
          <a:xfrm>
            <a:off x="382494" y="5908348"/>
            <a:ext cx="11145102"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Serions-nous capable de reproduire les même résultats ? Avons-nous tout ce dont nous avons besoin ?</a:t>
            </a:r>
            <a:endParaRPr lang="en-CA" dirty="0">
              <a:solidFill>
                <a:srgbClr val="000000"/>
              </a:solidFill>
              <a:latin typeface="Arial" panose="020B0604020202020204" pitchFamily="34" charset="0"/>
            </a:endParaRPr>
          </a:p>
        </p:txBody>
      </p:sp>
    </p:spTree>
    <p:extLst>
      <p:ext uri="{BB962C8B-B14F-4D97-AF65-F5344CB8AC3E}">
        <p14:creationId xmlns:p14="http://schemas.microsoft.com/office/powerpoint/2010/main" val="186648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Annexe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27</a:t>
            </a:fld>
            <a:endParaRPr lang="en-CA"/>
          </a:p>
        </p:txBody>
      </p:sp>
      <p:pic>
        <p:nvPicPr>
          <p:cNvPr id="2" name="Picture 1"/>
          <p:cNvPicPr>
            <a:picLocks noChangeAspect="1"/>
          </p:cNvPicPr>
          <p:nvPr/>
        </p:nvPicPr>
        <p:blipFill>
          <a:blip r:embed="rId6"/>
          <a:stretch>
            <a:fillRect/>
          </a:stretch>
        </p:blipFill>
        <p:spPr>
          <a:xfrm>
            <a:off x="1776330" y="1642862"/>
            <a:ext cx="8639339" cy="4523361"/>
          </a:xfrm>
          <a:prstGeom prst="rect">
            <a:avLst/>
          </a:prstGeom>
        </p:spPr>
      </p:pic>
      <p:sp>
        <p:nvSpPr>
          <p:cNvPr id="3" name="Rectangle 2"/>
          <p:cNvSpPr/>
          <p:nvPr/>
        </p:nvSpPr>
        <p:spPr>
          <a:xfrm>
            <a:off x="696193" y="1136368"/>
            <a:ext cx="5228547" cy="646331"/>
          </a:xfrm>
          <a:prstGeom prst="rect">
            <a:avLst/>
          </a:prstGeom>
        </p:spPr>
        <p:txBody>
          <a:bodyPr wrap="none">
            <a:spAutoFit/>
          </a:bodyPr>
          <a:lstStyle/>
          <a:p>
            <a:r>
              <a:rPr lang="en-CA" sz="3600" b="1" dirty="0"/>
              <a:t>Electromagnetic Spectrum</a:t>
            </a:r>
          </a:p>
        </p:txBody>
      </p:sp>
      <p:sp>
        <p:nvSpPr>
          <p:cNvPr id="7" name="Rectangle 6"/>
          <p:cNvSpPr/>
          <p:nvPr/>
        </p:nvSpPr>
        <p:spPr>
          <a:xfrm>
            <a:off x="8255445" y="6166223"/>
            <a:ext cx="1726755" cy="246221"/>
          </a:xfrm>
          <a:prstGeom prst="rect">
            <a:avLst/>
          </a:prstGeom>
        </p:spPr>
        <p:txBody>
          <a:bodyPr wrap="none">
            <a:spAutoFit/>
          </a:bodyPr>
          <a:lstStyle/>
          <a:p>
            <a:r>
              <a:rPr lang="en-CA" sz="1000" dirty="0"/>
              <a:t>Dr. </a:t>
            </a:r>
            <a:r>
              <a:rPr lang="en-CA" sz="1000" dirty="0" err="1"/>
              <a:t>Gülşen</a:t>
            </a:r>
            <a:r>
              <a:rPr lang="en-CA" sz="1000" dirty="0"/>
              <a:t> </a:t>
            </a:r>
            <a:r>
              <a:rPr lang="en-CA" sz="1000" dirty="0" err="1"/>
              <a:t>Taşkın</a:t>
            </a:r>
            <a:r>
              <a:rPr lang="en-CA" sz="1000" dirty="0"/>
              <a:t> Kaya (2014)</a:t>
            </a:r>
          </a:p>
        </p:txBody>
      </p:sp>
    </p:spTree>
    <p:extLst>
      <p:ext uri="{BB962C8B-B14F-4D97-AF65-F5344CB8AC3E}">
        <p14:creationId xmlns:p14="http://schemas.microsoft.com/office/powerpoint/2010/main" val="91296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Sujet de discussion proposé</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3</a:t>
            </a:fld>
            <a:endParaRPr lang="en-CA"/>
          </a:p>
        </p:txBody>
      </p:sp>
      <p:sp>
        <p:nvSpPr>
          <p:cNvPr id="2" name="Rectangle 1"/>
          <p:cNvSpPr/>
          <p:nvPr/>
        </p:nvSpPr>
        <p:spPr>
          <a:xfrm>
            <a:off x="346298" y="1145567"/>
            <a:ext cx="11273270" cy="1077218"/>
          </a:xfrm>
          <a:prstGeom prst="rect">
            <a:avLst/>
          </a:prstGeom>
          <a:ln w="19050">
            <a:solidFill>
              <a:schemeClr val="tx1"/>
            </a:solidFill>
          </a:ln>
        </p:spPr>
        <p:txBody>
          <a:bodyPr wrap="square">
            <a:spAutoFit/>
          </a:bodyPr>
          <a:lstStyle/>
          <a:p>
            <a:pPr algn="ctr" fontAlgn="base"/>
            <a:r>
              <a:rPr lang="fr-FR" sz="3200" b="1" dirty="0" smtClean="0">
                <a:solidFill>
                  <a:srgbClr val="000000"/>
                </a:solidFill>
                <a:latin typeface="Arial" panose="020B0604020202020204" pitchFamily="34" charset="0"/>
              </a:rPr>
              <a:t>Selon vous, quel serait une application du travail effectué dans l’article ?</a:t>
            </a:r>
          </a:p>
        </p:txBody>
      </p:sp>
      <p:sp>
        <p:nvSpPr>
          <p:cNvPr id="5" name="Rectangle 4"/>
          <p:cNvSpPr/>
          <p:nvPr/>
        </p:nvSpPr>
        <p:spPr>
          <a:xfrm>
            <a:off x="1230566" y="4997256"/>
            <a:ext cx="4865434" cy="369332"/>
          </a:xfrm>
          <a:prstGeom prst="rect">
            <a:avLst/>
          </a:prstGeom>
        </p:spPr>
        <p:txBody>
          <a:bodyPr wrap="none">
            <a:spAutoFit/>
          </a:bodyPr>
          <a:lstStyle/>
          <a:p>
            <a:pPr fontAlgn="base"/>
            <a:r>
              <a:rPr lang="fr-FR" dirty="0">
                <a:solidFill>
                  <a:srgbClr val="000000"/>
                </a:solidFill>
                <a:latin typeface="Arial" panose="020B0604020202020204" pitchFamily="34" charset="0"/>
              </a:rPr>
              <a:t>Comment pourriez-vous utiliser les résultats </a:t>
            </a:r>
            <a:r>
              <a:rPr lang="fr-FR" dirty="0" smtClean="0">
                <a:solidFill>
                  <a:srgbClr val="000000"/>
                </a:solidFill>
                <a:latin typeface="Arial" panose="020B0604020202020204" pitchFamily="34" charset="0"/>
              </a:rPr>
              <a:t>?</a:t>
            </a:r>
            <a:endParaRPr lang="en-CA" dirty="0">
              <a:solidFill>
                <a:srgbClr val="000000"/>
              </a:solidFill>
              <a:latin typeface="Arial" panose="020B0604020202020204" pitchFamily="34" charset="0"/>
            </a:endParaRPr>
          </a:p>
        </p:txBody>
      </p:sp>
      <p:sp>
        <p:nvSpPr>
          <p:cNvPr id="8" name="Rectangle 7"/>
          <p:cNvSpPr/>
          <p:nvPr/>
        </p:nvSpPr>
        <p:spPr>
          <a:xfrm>
            <a:off x="2413353" y="2692426"/>
            <a:ext cx="5904180"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Faites-vous confiance aux résultats et à la conclusion ? </a:t>
            </a:r>
            <a:endParaRPr lang="en-CA" dirty="0">
              <a:solidFill>
                <a:srgbClr val="000000"/>
              </a:solidFill>
              <a:latin typeface="Arial" panose="020B0604020202020204" pitchFamily="34" charset="0"/>
            </a:endParaRPr>
          </a:p>
        </p:txBody>
      </p:sp>
      <p:sp>
        <p:nvSpPr>
          <p:cNvPr id="6" name="Rectangle 5"/>
          <p:cNvSpPr/>
          <p:nvPr/>
        </p:nvSpPr>
        <p:spPr>
          <a:xfrm>
            <a:off x="1363995" y="3506453"/>
            <a:ext cx="9182100" cy="369332"/>
          </a:xfrm>
          <a:prstGeom prst="rect">
            <a:avLst/>
          </a:prstGeom>
        </p:spPr>
        <p:txBody>
          <a:bodyPr wrap="square">
            <a:spAutoFit/>
          </a:bodyPr>
          <a:lstStyle/>
          <a:p>
            <a:pPr fontAlgn="base"/>
            <a:r>
              <a:rPr lang="fr-FR" dirty="0">
                <a:solidFill>
                  <a:srgbClr val="000000"/>
                </a:solidFill>
                <a:latin typeface="Arial" panose="020B0604020202020204" pitchFamily="34" charset="0"/>
              </a:rPr>
              <a:t>En gros, </a:t>
            </a:r>
            <a:r>
              <a:rPr lang="fr-FR" dirty="0" smtClean="0">
                <a:solidFill>
                  <a:srgbClr val="000000"/>
                </a:solidFill>
                <a:latin typeface="Arial" panose="020B0604020202020204" pitchFamily="34" charset="0"/>
              </a:rPr>
              <a:t>en quoi cette recherche peut-elle </a:t>
            </a:r>
            <a:r>
              <a:rPr lang="fr-FR" dirty="0">
                <a:solidFill>
                  <a:srgbClr val="000000"/>
                </a:solidFill>
                <a:latin typeface="Arial" panose="020B0604020202020204" pitchFamily="34" charset="0"/>
              </a:rPr>
              <a:t>servir, est-ce que cela aide la communauté ?</a:t>
            </a:r>
          </a:p>
        </p:txBody>
      </p:sp>
      <p:sp>
        <p:nvSpPr>
          <p:cNvPr id="7" name="Rectangle 6"/>
          <p:cNvSpPr/>
          <p:nvPr/>
        </p:nvSpPr>
        <p:spPr>
          <a:xfrm>
            <a:off x="786522" y="2515263"/>
            <a:ext cx="748923" cy="1200329"/>
          </a:xfrm>
          <a:prstGeom prst="rect">
            <a:avLst/>
          </a:prstGeom>
        </p:spPr>
        <p:txBody>
          <a:bodyPr wrap="none">
            <a:spAutoFit/>
          </a:bodyPr>
          <a:lstStyle/>
          <a:p>
            <a:r>
              <a:rPr lang="fr-FR" sz="7200" b="1" dirty="0">
                <a:solidFill>
                  <a:schemeClr val="accent5"/>
                </a:solidFill>
                <a:latin typeface="Arial" panose="020B0604020202020204" pitchFamily="34" charset="0"/>
              </a:rPr>
              <a:t>?</a:t>
            </a:r>
            <a:endParaRPr lang="en-CA" sz="7200" b="1" dirty="0">
              <a:solidFill>
                <a:schemeClr val="accent5"/>
              </a:solidFill>
            </a:endParaRPr>
          </a:p>
        </p:txBody>
      </p:sp>
      <p:sp>
        <p:nvSpPr>
          <p:cNvPr id="11" name="Rectangle 10"/>
          <p:cNvSpPr/>
          <p:nvPr/>
        </p:nvSpPr>
        <p:spPr>
          <a:xfrm>
            <a:off x="9797172" y="4186713"/>
            <a:ext cx="748923" cy="1200329"/>
          </a:xfrm>
          <a:prstGeom prst="rect">
            <a:avLst/>
          </a:prstGeom>
        </p:spPr>
        <p:txBody>
          <a:bodyPr wrap="none">
            <a:spAutoFit/>
          </a:bodyPr>
          <a:lstStyle/>
          <a:p>
            <a:r>
              <a:rPr lang="fr-FR" sz="7200" b="1" dirty="0">
                <a:solidFill>
                  <a:schemeClr val="accent4">
                    <a:lumMod val="60000"/>
                    <a:lumOff val="40000"/>
                  </a:schemeClr>
                </a:solidFill>
                <a:latin typeface="Arial" panose="020B0604020202020204" pitchFamily="34" charset="0"/>
              </a:rPr>
              <a:t>?</a:t>
            </a:r>
            <a:endParaRPr lang="en-CA" sz="7200" b="1" dirty="0">
              <a:solidFill>
                <a:schemeClr val="accent4">
                  <a:lumMod val="60000"/>
                  <a:lumOff val="40000"/>
                </a:schemeClr>
              </a:solidFill>
            </a:endParaRPr>
          </a:p>
        </p:txBody>
      </p:sp>
      <p:sp>
        <p:nvSpPr>
          <p:cNvPr id="12" name="Rectangle 11"/>
          <p:cNvSpPr/>
          <p:nvPr/>
        </p:nvSpPr>
        <p:spPr>
          <a:xfrm>
            <a:off x="8124350" y="2146710"/>
            <a:ext cx="748923" cy="1200329"/>
          </a:xfrm>
          <a:prstGeom prst="rect">
            <a:avLst/>
          </a:prstGeom>
        </p:spPr>
        <p:txBody>
          <a:bodyPr wrap="none">
            <a:spAutoFit/>
          </a:bodyPr>
          <a:lstStyle/>
          <a:p>
            <a:r>
              <a:rPr lang="fr-FR" sz="7200" b="1" dirty="0">
                <a:solidFill>
                  <a:schemeClr val="accent2"/>
                </a:solidFill>
                <a:latin typeface="Arial" panose="020B0604020202020204" pitchFamily="34" charset="0"/>
              </a:rPr>
              <a:t>?</a:t>
            </a:r>
            <a:endParaRPr lang="en-CA" sz="7200" b="1" dirty="0">
              <a:solidFill>
                <a:schemeClr val="accent2"/>
              </a:solidFill>
            </a:endParaRPr>
          </a:p>
        </p:txBody>
      </p:sp>
      <p:sp>
        <p:nvSpPr>
          <p:cNvPr id="14" name="Rectangle 13"/>
          <p:cNvSpPr/>
          <p:nvPr/>
        </p:nvSpPr>
        <p:spPr>
          <a:xfrm>
            <a:off x="1545716" y="3796927"/>
            <a:ext cx="748923" cy="1200329"/>
          </a:xfrm>
          <a:prstGeom prst="rect">
            <a:avLst/>
          </a:prstGeom>
        </p:spPr>
        <p:txBody>
          <a:bodyPr wrap="none">
            <a:spAutoFit/>
          </a:bodyPr>
          <a:lstStyle/>
          <a:p>
            <a:r>
              <a:rPr lang="fr-FR" sz="7200" b="1" dirty="0">
                <a:solidFill>
                  <a:srgbClr val="A92BFD"/>
                </a:solidFill>
                <a:latin typeface="Arial" panose="020B0604020202020204" pitchFamily="34" charset="0"/>
              </a:rPr>
              <a:t>?</a:t>
            </a:r>
            <a:endParaRPr lang="en-CA" sz="7200" b="1" dirty="0">
              <a:solidFill>
                <a:srgbClr val="A92BFD"/>
              </a:solidFill>
            </a:endParaRPr>
          </a:p>
        </p:txBody>
      </p:sp>
      <p:sp>
        <p:nvSpPr>
          <p:cNvPr id="16" name="Rectangle 15"/>
          <p:cNvSpPr/>
          <p:nvPr/>
        </p:nvSpPr>
        <p:spPr>
          <a:xfrm>
            <a:off x="10870645" y="1564216"/>
            <a:ext cx="748923" cy="1200329"/>
          </a:xfrm>
          <a:prstGeom prst="rect">
            <a:avLst/>
          </a:prstGeom>
        </p:spPr>
        <p:txBody>
          <a:bodyPr wrap="none">
            <a:spAutoFit/>
          </a:bodyPr>
          <a:lstStyle/>
          <a:p>
            <a:r>
              <a:rPr lang="fr-FR" sz="7200" b="1" dirty="0">
                <a:solidFill>
                  <a:schemeClr val="accent6"/>
                </a:solidFill>
                <a:latin typeface="Arial" panose="020B0604020202020204" pitchFamily="34" charset="0"/>
              </a:rPr>
              <a:t>?</a:t>
            </a:r>
            <a:endParaRPr lang="en-CA" sz="7200" b="1" dirty="0">
              <a:solidFill>
                <a:schemeClr val="accent6"/>
              </a:solidFill>
            </a:endParaRPr>
          </a:p>
        </p:txBody>
      </p:sp>
      <p:sp>
        <p:nvSpPr>
          <p:cNvPr id="17" name="Rectangle 16"/>
          <p:cNvSpPr/>
          <p:nvPr/>
        </p:nvSpPr>
        <p:spPr>
          <a:xfrm>
            <a:off x="6571472" y="4766423"/>
            <a:ext cx="748923" cy="1200329"/>
          </a:xfrm>
          <a:prstGeom prst="rect">
            <a:avLst/>
          </a:prstGeom>
        </p:spPr>
        <p:txBody>
          <a:bodyPr wrap="none">
            <a:spAutoFit/>
          </a:bodyPr>
          <a:lstStyle/>
          <a:p>
            <a:r>
              <a:rPr lang="fr-FR" sz="7200" b="1" dirty="0">
                <a:solidFill>
                  <a:schemeClr val="accent3"/>
                </a:solidFill>
                <a:latin typeface="Arial" panose="020B0604020202020204" pitchFamily="34" charset="0"/>
              </a:rPr>
              <a:t>?</a:t>
            </a:r>
            <a:endParaRPr lang="en-CA" sz="7200" b="1" dirty="0">
              <a:solidFill>
                <a:schemeClr val="accent3"/>
              </a:solidFill>
            </a:endParaRPr>
          </a:p>
        </p:txBody>
      </p:sp>
      <p:sp>
        <p:nvSpPr>
          <p:cNvPr id="18" name="Rectangle 17"/>
          <p:cNvSpPr/>
          <p:nvPr/>
        </p:nvSpPr>
        <p:spPr>
          <a:xfrm>
            <a:off x="382494" y="5908348"/>
            <a:ext cx="11145102"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Serions-nous capable de reproduire les même résultats ? Avons-nous tout ce dont nous avons besoin ?</a:t>
            </a:r>
            <a:endParaRPr lang="en-CA" dirty="0">
              <a:solidFill>
                <a:srgbClr val="000000"/>
              </a:solidFill>
              <a:latin typeface="Arial" panose="020B0604020202020204" pitchFamily="34" charset="0"/>
            </a:endParaRPr>
          </a:p>
        </p:txBody>
      </p:sp>
    </p:spTree>
    <p:extLst>
      <p:ext uri="{BB962C8B-B14F-4D97-AF65-F5344CB8AC3E}">
        <p14:creationId xmlns:p14="http://schemas.microsoft.com/office/powerpoint/2010/main" val="426324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Effet dans le temps des événements climatiques sur la végétation</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4</a:t>
            </a:fld>
            <a:endParaRPr lang="en-CA"/>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77" y="1435461"/>
            <a:ext cx="11454047" cy="3987079"/>
          </a:xfrm>
          <a:prstGeom prst="rect">
            <a:avLst/>
          </a:prstGeom>
        </p:spPr>
      </p:pic>
      <p:sp>
        <p:nvSpPr>
          <p:cNvPr id="12" name="Rectangle 11"/>
          <p:cNvSpPr/>
          <p:nvPr/>
        </p:nvSpPr>
        <p:spPr>
          <a:xfrm>
            <a:off x="10261472" y="5030301"/>
            <a:ext cx="1258678" cy="261610"/>
          </a:xfrm>
          <a:prstGeom prst="rect">
            <a:avLst/>
          </a:prstGeom>
        </p:spPr>
        <p:txBody>
          <a:bodyPr wrap="none">
            <a:spAutoFit/>
          </a:bodyPr>
          <a:lstStyle/>
          <a:p>
            <a:r>
              <a:rPr lang="en-CA" sz="1100" dirty="0" smtClean="0"/>
              <a:t>Le Falher V. (2021)</a:t>
            </a:r>
            <a:endParaRPr lang="en-CA" sz="1100" dirty="0"/>
          </a:p>
        </p:txBody>
      </p:sp>
    </p:spTree>
    <p:extLst>
      <p:ext uri="{BB962C8B-B14F-4D97-AF65-F5344CB8AC3E}">
        <p14:creationId xmlns:p14="http://schemas.microsoft.com/office/powerpoint/2010/main" val="124019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Résolution spatiale: </a:t>
            </a:r>
            <a:r>
              <a:rPr lang="fr-CA" sz="3200" b="1" dirty="0" err="1" smtClean="0">
                <a:solidFill>
                  <a:schemeClr val="bg1"/>
                </a:solidFill>
                <a:effectLst>
                  <a:outerShdw blurRad="38100" dist="38100" dir="2700000" algn="tl">
                    <a:srgbClr val="000000">
                      <a:alpha val="43137"/>
                    </a:srgbClr>
                  </a:outerShdw>
                </a:effectLst>
              </a:rPr>
              <a:t>degrée</a:t>
            </a:r>
            <a:r>
              <a:rPr lang="fr-CA" sz="3200" b="1" dirty="0" smtClean="0">
                <a:solidFill>
                  <a:schemeClr val="bg1"/>
                </a:solidFill>
                <a:effectLst>
                  <a:outerShdw blurRad="38100" dist="38100" dir="2700000" algn="tl">
                    <a:srgbClr val="000000">
                      <a:alpha val="43137"/>
                    </a:srgbClr>
                  </a:outerShdw>
                </a:effectLst>
              </a:rPr>
              <a:t> (globale) vs métrique (régionale, locale)</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5</a:t>
            </a:fld>
            <a:endParaRPr lang="en-CA"/>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512" y="1120883"/>
            <a:ext cx="8097380" cy="5515745"/>
          </a:xfrm>
          <a:prstGeom prst="rect">
            <a:avLst/>
          </a:prstGeom>
        </p:spPr>
      </p:pic>
      <p:sp>
        <p:nvSpPr>
          <p:cNvPr id="6" name="Rectangle 5"/>
          <p:cNvSpPr/>
          <p:nvPr/>
        </p:nvSpPr>
        <p:spPr>
          <a:xfrm>
            <a:off x="8410892" y="2545246"/>
            <a:ext cx="4114119" cy="1815882"/>
          </a:xfrm>
          <a:prstGeom prst="rect">
            <a:avLst/>
          </a:prstGeom>
        </p:spPr>
        <p:txBody>
          <a:bodyPr wrap="square">
            <a:spAutoFit/>
          </a:bodyPr>
          <a:lstStyle/>
          <a:p>
            <a:r>
              <a:rPr lang="en-CA" sz="1400" dirty="0">
                <a:solidFill>
                  <a:srgbClr val="000000"/>
                </a:solidFill>
                <a:latin typeface="Times New Roman" panose="02020603050405020304" pitchFamily="18" charset="0"/>
              </a:rPr>
              <a:t>Approximate Metric Equivalents for Degrees</a:t>
            </a:r>
            <a:endParaRPr lang="en-CA" sz="1400" dirty="0" smtClean="0">
              <a:solidFill>
                <a:srgbClr val="000000"/>
              </a:solidFill>
              <a:latin typeface="Times New Roman" panose="02020603050405020304" pitchFamily="18" charset="0"/>
            </a:endParaRPr>
          </a:p>
          <a:p>
            <a:pPr>
              <a:buFont typeface="Arial" panose="020B0604020202020204" pitchFamily="34" charset="0"/>
              <a:buChar char="•"/>
            </a:pPr>
            <a:r>
              <a:rPr lang="en-CA" sz="1400" dirty="0" smtClean="0">
                <a:solidFill>
                  <a:srgbClr val="000000"/>
                </a:solidFill>
                <a:latin typeface="Times New Roman" panose="02020603050405020304" pitchFamily="18" charset="0"/>
              </a:rPr>
              <a:t>1</a:t>
            </a:r>
            <a:r>
              <a:rPr lang="en-CA" sz="1400" dirty="0">
                <a:solidFill>
                  <a:srgbClr val="000000"/>
                </a:solidFill>
                <a:latin typeface="Times New Roman" panose="02020603050405020304" pitchFamily="18" charset="0"/>
              </a:rPr>
              <a:t>° = 111 km  (or 60 nautical miles)</a:t>
            </a:r>
          </a:p>
          <a:p>
            <a:pPr>
              <a:buFont typeface="Arial" panose="020B0604020202020204" pitchFamily="34" charset="0"/>
              <a:buChar char="•"/>
            </a:pPr>
            <a:r>
              <a:rPr lang="en-CA" sz="1400" dirty="0">
                <a:solidFill>
                  <a:srgbClr val="000000"/>
                </a:solidFill>
                <a:latin typeface="Times New Roman" panose="02020603050405020304" pitchFamily="18" charset="0"/>
              </a:rPr>
              <a:t>0.1° = 11.1 km</a:t>
            </a:r>
          </a:p>
          <a:p>
            <a:pPr>
              <a:buFont typeface="Arial" panose="020B0604020202020204" pitchFamily="34" charset="0"/>
              <a:buChar char="•"/>
            </a:pPr>
            <a:r>
              <a:rPr lang="en-CA" sz="1400" dirty="0">
                <a:solidFill>
                  <a:srgbClr val="000000"/>
                </a:solidFill>
                <a:latin typeface="Times New Roman" panose="02020603050405020304" pitchFamily="18" charset="0"/>
              </a:rPr>
              <a:t>0.01° = 1.11 km (2 decimals, km accuracy)</a:t>
            </a:r>
          </a:p>
          <a:p>
            <a:pPr>
              <a:buFont typeface="Arial" panose="020B0604020202020204" pitchFamily="34" charset="0"/>
              <a:buChar char="•"/>
            </a:pPr>
            <a:r>
              <a:rPr lang="en-CA" sz="1400" dirty="0">
                <a:solidFill>
                  <a:srgbClr val="000000"/>
                </a:solidFill>
                <a:latin typeface="Times New Roman" panose="02020603050405020304" pitchFamily="18" charset="0"/>
              </a:rPr>
              <a:t>0.001° =111 m</a:t>
            </a:r>
          </a:p>
          <a:p>
            <a:pPr>
              <a:buFont typeface="Arial" panose="020B0604020202020204" pitchFamily="34" charset="0"/>
              <a:buChar char="•"/>
            </a:pPr>
            <a:r>
              <a:rPr lang="en-CA" sz="1400" dirty="0">
                <a:solidFill>
                  <a:srgbClr val="000000"/>
                </a:solidFill>
                <a:latin typeface="Times New Roman" panose="02020603050405020304" pitchFamily="18" charset="0"/>
              </a:rPr>
              <a:t>0.0001° = 11.1 m</a:t>
            </a:r>
          </a:p>
          <a:p>
            <a:pPr>
              <a:buFont typeface="Arial" panose="020B0604020202020204" pitchFamily="34" charset="0"/>
              <a:buChar char="•"/>
            </a:pPr>
            <a:r>
              <a:rPr lang="en-CA" sz="1400" dirty="0">
                <a:solidFill>
                  <a:srgbClr val="000000"/>
                </a:solidFill>
                <a:latin typeface="Times New Roman" panose="02020603050405020304" pitchFamily="18" charset="0"/>
              </a:rPr>
              <a:t>0.00001° = 1.11 m</a:t>
            </a:r>
          </a:p>
          <a:p>
            <a:pPr>
              <a:buFont typeface="Arial" panose="020B0604020202020204" pitchFamily="34" charset="0"/>
              <a:buChar char="•"/>
            </a:pPr>
            <a:r>
              <a:rPr lang="en-CA" sz="1400" dirty="0">
                <a:solidFill>
                  <a:srgbClr val="000000"/>
                </a:solidFill>
                <a:latin typeface="Times New Roman" panose="02020603050405020304" pitchFamily="18" charset="0"/>
              </a:rPr>
              <a:t>0.000001° = 0.11 m (7 decimals, cm accuracy)</a:t>
            </a:r>
            <a:endParaRPr lang="en-CA" sz="1400" b="0" i="0" dirty="0">
              <a:solidFill>
                <a:srgbClr val="000000"/>
              </a:solidFill>
              <a:effectLst/>
              <a:latin typeface="Times New Roman" panose="02020603050405020304" pitchFamily="18" charset="0"/>
            </a:endParaRPr>
          </a:p>
        </p:txBody>
      </p:sp>
      <p:sp>
        <p:nvSpPr>
          <p:cNvPr id="7" name="Rectangle 6"/>
          <p:cNvSpPr/>
          <p:nvPr/>
        </p:nvSpPr>
        <p:spPr>
          <a:xfrm>
            <a:off x="10507634" y="4276694"/>
            <a:ext cx="1287532" cy="261610"/>
          </a:xfrm>
          <a:prstGeom prst="rect">
            <a:avLst/>
          </a:prstGeom>
        </p:spPr>
        <p:txBody>
          <a:bodyPr wrap="none">
            <a:spAutoFit/>
          </a:bodyPr>
          <a:lstStyle/>
          <a:p>
            <a:r>
              <a:rPr lang="en-CA" sz="1100" dirty="0" err="1"/>
              <a:t>Guth</a:t>
            </a:r>
            <a:r>
              <a:rPr lang="en-CA" sz="1100" dirty="0"/>
              <a:t>, Peter. (2019)</a:t>
            </a:r>
          </a:p>
        </p:txBody>
      </p:sp>
      <p:sp>
        <p:nvSpPr>
          <p:cNvPr id="8" name="Rectangle 7"/>
          <p:cNvSpPr/>
          <p:nvPr/>
        </p:nvSpPr>
        <p:spPr>
          <a:xfrm>
            <a:off x="3804857" y="3322382"/>
            <a:ext cx="1297150" cy="261610"/>
          </a:xfrm>
          <a:prstGeom prst="rect">
            <a:avLst/>
          </a:prstGeom>
        </p:spPr>
        <p:txBody>
          <a:bodyPr wrap="none">
            <a:spAutoFit/>
          </a:bodyPr>
          <a:lstStyle/>
          <a:p>
            <a:r>
              <a:rPr lang="en-CA" sz="1100" dirty="0" err="1"/>
              <a:t>Skees</a:t>
            </a:r>
            <a:r>
              <a:rPr lang="en-CA" sz="1100" dirty="0"/>
              <a:t>, Jerry. (2016)</a:t>
            </a:r>
          </a:p>
        </p:txBody>
      </p:sp>
    </p:spTree>
    <p:extLst>
      <p:ext uri="{BB962C8B-B14F-4D97-AF65-F5344CB8AC3E}">
        <p14:creationId xmlns:p14="http://schemas.microsoft.com/office/powerpoint/2010/main" val="348387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Times </a:t>
            </a:r>
            <a:r>
              <a:rPr lang="fr-CA" sz="3200" b="1" dirty="0" err="1" smtClean="0">
                <a:solidFill>
                  <a:schemeClr val="bg1"/>
                </a:solidFill>
                <a:effectLst>
                  <a:outerShdw blurRad="38100" dist="38100" dir="2700000" algn="tl">
                    <a:srgbClr val="000000">
                      <a:alpha val="43137"/>
                    </a:srgbClr>
                  </a:outerShdw>
                </a:effectLst>
              </a:rPr>
              <a:t>series</a:t>
            </a:r>
            <a:r>
              <a:rPr lang="fr-CA" sz="3200" b="1" dirty="0" smtClean="0">
                <a:solidFill>
                  <a:schemeClr val="bg1"/>
                </a:solidFill>
                <a:effectLst>
                  <a:outerShdw blurRad="38100" dist="38100" dir="2700000" algn="tl">
                    <a:srgbClr val="000000">
                      <a:alpha val="43137"/>
                    </a:srgbClr>
                  </a:outerShdw>
                </a:effectLst>
              </a:rPr>
              <a:t> </a:t>
            </a:r>
            <a:r>
              <a:rPr lang="fr-CA" sz="3200" b="1" dirty="0" err="1" smtClean="0">
                <a:solidFill>
                  <a:schemeClr val="bg1"/>
                </a:solidFill>
                <a:effectLst>
                  <a:outerShdw blurRad="38100" dist="38100" dir="2700000" algn="tl">
                    <a:srgbClr val="000000">
                      <a:alpha val="43137"/>
                    </a:srgbClr>
                  </a:outerShdw>
                </a:effectLst>
              </a:rPr>
              <a:t>gridded</a:t>
            </a:r>
            <a:r>
              <a:rPr lang="fr-CA" sz="3200" b="1" dirty="0" smtClean="0">
                <a:solidFill>
                  <a:schemeClr val="bg1"/>
                </a:solidFill>
                <a:effectLst>
                  <a:outerShdw blurRad="38100" dist="38100" dir="2700000" algn="tl">
                    <a:srgbClr val="000000">
                      <a:alpha val="43137"/>
                    </a:srgbClr>
                  </a:outerShdw>
                </a:effectLst>
              </a:rPr>
              <a:t> </a:t>
            </a:r>
            <a:r>
              <a:rPr lang="fr-CA" sz="3200" b="1" dirty="0" err="1" smtClean="0">
                <a:solidFill>
                  <a:schemeClr val="bg1"/>
                </a:solidFill>
                <a:effectLst>
                  <a:outerShdw blurRad="38100" dist="38100" dir="2700000" algn="tl">
                    <a:srgbClr val="000000">
                      <a:alpha val="43137"/>
                    </a:srgbClr>
                  </a:outerShdw>
                </a:effectLst>
              </a:rPr>
              <a:t>dataset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6</a:t>
            </a:fld>
            <a:endParaRPr lang="en-CA"/>
          </a:p>
        </p:txBody>
      </p:sp>
      <p:pic>
        <p:nvPicPr>
          <p:cNvPr id="5" name="Picture 4"/>
          <p:cNvPicPr>
            <a:picLocks noChangeAspect="1"/>
          </p:cNvPicPr>
          <p:nvPr/>
        </p:nvPicPr>
        <p:blipFill>
          <a:blip r:embed="rId6"/>
          <a:stretch>
            <a:fillRect/>
          </a:stretch>
        </p:blipFill>
        <p:spPr>
          <a:xfrm>
            <a:off x="7651811" y="4952365"/>
            <a:ext cx="2132731" cy="1297625"/>
          </a:xfrm>
          <a:prstGeom prst="rect">
            <a:avLst/>
          </a:prstGeom>
        </p:spPr>
      </p:pic>
      <p:sp>
        <p:nvSpPr>
          <p:cNvPr id="7" name="Rectangle 6"/>
          <p:cNvSpPr/>
          <p:nvPr/>
        </p:nvSpPr>
        <p:spPr>
          <a:xfrm>
            <a:off x="270596" y="3679494"/>
            <a:ext cx="10905074" cy="1323439"/>
          </a:xfrm>
          <a:prstGeom prst="rect">
            <a:avLst/>
          </a:prstGeom>
        </p:spPr>
        <p:txBody>
          <a:bodyPr wrap="square">
            <a:spAutoFit/>
          </a:bodyPr>
          <a:lstStyle/>
          <a:p>
            <a:r>
              <a:rPr lang="en-CA" sz="2000" dirty="0" err="1"/>
              <a:t>Exemple</a:t>
            </a:r>
            <a:r>
              <a:rPr lang="en-CA" sz="2000" dirty="0"/>
              <a:t> : Climate Research Unit (CRU), version </a:t>
            </a:r>
            <a:r>
              <a:rPr lang="en-CA" sz="2000" dirty="0" smtClean="0"/>
              <a:t>TS3.21; </a:t>
            </a:r>
          </a:p>
          <a:p>
            <a:r>
              <a:rPr lang="en-CA" sz="2000" dirty="0" smtClean="0"/>
              <a:t>Variables: </a:t>
            </a:r>
            <a:r>
              <a:rPr lang="en-CA" sz="2000" dirty="0" err="1" smtClean="0"/>
              <a:t>températures</a:t>
            </a:r>
            <a:r>
              <a:rPr lang="en-CA" sz="2000" dirty="0" smtClean="0"/>
              <a:t> et </a:t>
            </a:r>
            <a:r>
              <a:rPr lang="en-CA" sz="2000" dirty="0" err="1" smtClean="0"/>
              <a:t>précipitation</a:t>
            </a:r>
            <a:endParaRPr lang="en-CA" sz="2000" dirty="0"/>
          </a:p>
          <a:p>
            <a:r>
              <a:rPr lang="en-CA" sz="2000" dirty="0"/>
              <a:t>Time series gridded </a:t>
            </a:r>
            <a:r>
              <a:rPr lang="en-CA" sz="2000" dirty="0" smtClean="0"/>
              <a:t>dataset </a:t>
            </a:r>
            <a:r>
              <a:rPr lang="en-CA" sz="2000" dirty="0"/>
              <a:t>interval </a:t>
            </a:r>
            <a:r>
              <a:rPr lang="en-CA" sz="2000" dirty="0" smtClean="0"/>
              <a:t>de 2 </a:t>
            </a:r>
            <a:r>
              <a:rPr lang="en-CA" sz="2000" dirty="0" err="1" smtClean="0"/>
              <a:t>semaines</a:t>
            </a:r>
            <a:r>
              <a:rPr lang="en-CA" sz="2000" dirty="0" smtClean="0"/>
              <a:t> </a:t>
            </a:r>
            <a:r>
              <a:rPr lang="en-CA" sz="2000" dirty="0" err="1" smtClean="0"/>
              <a:t>d’une</a:t>
            </a:r>
            <a:r>
              <a:rPr lang="en-CA" sz="2000" dirty="0" smtClean="0"/>
              <a:t> </a:t>
            </a:r>
            <a:r>
              <a:rPr lang="en-CA" sz="2000" dirty="0" err="1" smtClean="0"/>
              <a:t>résolution</a:t>
            </a:r>
            <a:r>
              <a:rPr lang="en-CA" sz="2000" dirty="0" smtClean="0"/>
              <a:t> </a:t>
            </a:r>
            <a:r>
              <a:rPr lang="en-CA" sz="2000" dirty="0" err="1"/>
              <a:t>spatiale</a:t>
            </a:r>
            <a:r>
              <a:rPr lang="en-CA" sz="2000" dirty="0"/>
              <a:t> de 0.5</a:t>
            </a:r>
            <a:r>
              <a:rPr lang="en-CA" sz="2000" dirty="0" smtClean="0"/>
              <a:t>° </a:t>
            </a:r>
            <a:r>
              <a:rPr lang="en-CA" sz="2000" dirty="0"/>
              <a:t>(~50km)</a:t>
            </a:r>
            <a:r>
              <a:rPr lang="en-CA" sz="2000" dirty="0" smtClean="0"/>
              <a:t>; </a:t>
            </a:r>
          </a:p>
          <a:p>
            <a:r>
              <a:rPr lang="en-CA" sz="2000" dirty="0" smtClean="0"/>
              <a:t>Format </a:t>
            </a:r>
            <a:r>
              <a:rPr lang="en-CA" sz="2000" dirty="0" err="1" smtClean="0"/>
              <a:t>netCDF</a:t>
            </a:r>
            <a:r>
              <a:rPr lang="en-CA" sz="2000" dirty="0" smtClean="0"/>
              <a:t> (raster)</a:t>
            </a:r>
            <a:endParaRPr lang="en-CA" sz="20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429" y="1120883"/>
            <a:ext cx="11813898" cy="2570496"/>
          </a:xfrm>
          <a:prstGeom prst="rect">
            <a:avLst/>
          </a:prstGeom>
        </p:spPr>
      </p:pic>
      <p:pic>
        <p:nvPicPr>
          <p:cNvPr id="12" name="Picture 11"/>
          <p:cNvPicPr>
            <a:picLocks noChangeAspect="1"/>
          </p:cNvPicPr>
          <p:nvPr/>
        </p:nvPicPr>
        <p:blipFill>
          <a:blip r:embed="rId8"/>
          <a:stretch>
            <a:fillRect/>
          </a:stretch>
        </p:blipFill>
        <p:spPr>
          <a:xfrm>
            <a:off x="1164316" y="5160788"/>
            <a:ext cx="2743099" cy="1378124"/>
          </a:xfrm>
          <a:prstGeom prst="rect">
            <a:avLst/>
          </a:prstGeom>
        </p:spPr>
      </p:pic>
    </p:spTree>
    <p:extLst>
      <p:ext uri="{BB962C8B-B14F-4D97-AF65-F5344CB8AC3E}">
        <p14:creationId xmlns:p14="http://schemas.microsoft.com/office/powerpoint/2010/main" val="1021105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7</a:t>
            </a:fld>
            <a:endParaRPr lang="en-CA"/>
          </a:p>
        </p:txBody>
      </p:sp>
      <p:graphicFrame>
        <p:nvGraphicFramePr>
          <p:cNvPr id="2" name="Table 1"/>
          <p:cNvGraphicFramePr>
            <a:graphicFrameLocks noGrp="1"/>
          </p:cNvGraphicFramePr>
          <p:nvPr>
            <p:extLst>
              <p:ext uri="{D42A27DB-BD31-4B8C-83A1-F6EECF244321}">
                <p14:modId xmlns:p14="http://schemas.microsoft.com/office/powerpoint/2010/main" val="2024552894"/>
              </p:ext>
            </p:extLst>
          </p:nvPr>
        </p:nvGraphicFramePr>
        <p:xfrm>
          <a:off x="333892" y="1799707"/>
          <a:ext cx="11524215" cy="4577300"/>
        </p:xfrm>
        <a:graphic>
          <a:graphicData uri="http://schemas.openxmlformats.org/drawingml/2006/table">
            <a:tbl>
              <a:tblPr/>
              <a:tblGrid>
                <a:gridCol w="1330659">
                  <a:extLst>
                    <a:ext uri="{9D8B030D-6E8A-4147-A177-3AD203B41FA5}">
                      <a16:colId xmlns:a16="http://schemas.microsoft.com/office/drawing/2014/main" val="400881700"/>
                    </a:ext>
                  </a:extLst>
                </a:gridCol>
                <a:gridCol w="3464040">
                  <a:extLst>
                    <a:ext uri="{9D8B030D-6E8A-4147-A177-3AD203B41FA5}">
                      <a16:colId xmlns:a16="http://schemas.microsoft.com/office/drawing/2014/main" val="472595794"/>
                    </a:ext>
                  </a:extLst>
                </a:gridCol>
                <a:gridCol w="1451113">
                  <a:extLst>
                    <a:ext uri="{9D8B030D-6E8A-4147-A177-3AD203B41FA5}">
                      <a16:colId xmlns:a16="http://schemas.microsoft.com/office/drawing/2014/main" val="1267057130"/>
                    </a:ext>
                  </a:extLst>
                </a:gridCol>
                <a:gridCol w="989472">
                  <a:extLst>
                    <a:ext uri="{9D8B030D-6E8A-4147-A177-3AD203B41FA5}">
                      <a16:colId xmlns:a16="http://schemas.microsoft.com/office/drawing/2014/main" val="3398910797"/>
                    </a:ext>
                  </a:extLst>
                </a:gridCol>
                <a:gridCol w="1086921">
                  <a:extLst>
                    <a:ext uri="{9D8B030D-6E8A-4147-A177-3AD203B41FA5}">
                      <a16:colId xmlns:a16="http://schemas.microsoft.com/office/drawing/2014/main" val="998666402"/>
                    </a:ext>
                  </a:extLst>
                </a:gridCol>
                <a:gridCol w="3202010">
                  <a:extLst>
                    <a:ext uri="{9D8B030D-6E8A-4147-A177-3AD203B41FA5}">
                      <a16:colId xmlns:a16="http://schemas.microsoft.com/office/drawing/2014/main" val="1645112004"/>
                    </a:ext>
                  </a:extLst>
                </a:gridCol>
              </a:tblGrid>
              <a:tr h="238341">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Résolution</a:t>
                      </a:r>
                      <a:r>
                        <a:rPr lang="en-CA" sz="1600" b="1" i="0" u="none" strike="noStrike" dirty="0" smtClean="0">
                          <a:solidFill>
                            <a:srgbClr val="000000"/>
                          </a:solidFill>
                          <a:effectLst/>
                          <a:latin typeface="Arial" panose="020B0604020202020204" pitchFamily="34" charset="0"/>
                          <a:cs typeface="Arial" panose="020B0604020202020204" pitchFamily="34" charset="0"/>
                        </a:rPr>
                        <a:t> </a:t>
                      </a:r>
                      <a:r>
                        <a:rPr lang="en-CA" sz="1600" b="1" i="0" u="none" strike="noStrike" dirty="0">
                          <a:solidFill>
                            <a:srgbClr val="000000"/>
                          </a:solidFill>
                          <a:effectLst/>
                          <a:latin typeface="Arial" panose="020B0604020202020204" pitchFamily="34" charset="0"/>
                          <a:cs typeface="Arial" panose="020B0604020202020204" pitchFamily="34" charset="0"/>
                        </a:rPr>
                        <a:t>Spatial</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773086"/>
                  </a:ext>
                </a:extLst>
              </a:tr>
              <a:tr h="483818">
                <a:tc>
                  <a:txBody>
                    <a:bodyPr/>
                    <a:lstStyle/>
                    <a:p>
                      <a:pPr rtl="0" fontAlgn="t">
                        <a:spcBef>
                          <a:spcPts val="0"/>
                        </a:spcBef>
                        <a:spcAft>
                          <a:spcPts val="0"/>
                        </a:spcAft>
                      </a:pPr>
                      <a:r>
                        <a:rPr lang="en-CA" sz="1600" b="1" i="0" u="none" strike="noStrike" dirty="0" smtClean="0">
                          <a:solidFill>
                            <a:srgbClr val="000000"/>
                          </a:solidFill>
                          <a:effectLst/>
                          <a:latin typeface="Arial" panose="020B0604020202020204" pitchFamily="34" charset="0"/>
                          <a:cs typeface="Arial" panose="020B0604020202020204" pitchFamily="34" charset="0"/>
                        </a:rPr>
                        <a:t>temperature</a:t>
                      </a:r>
                      <a:r>
                        <a:rPr lang="en-CA" sz="1600" b="1" i="0" u="none" strike="noStrike" dirty="0">
                          <a:solidFill>
                            <a:srgbClr val="000000"/>
                          </a:solidFill>
                          <a:effectLst/>
                          <a:latin typeface="Arial" panose="020B0604020202020204" pitchFamily="34" charset="0"/>
                          <a:cs typeface="Arial" panose="020B0604020202020204" pitchFamily="34" charset="0"/>
                        </a:rPr>
                        <a:t> </a:t>
                      </a:r>
                      <a:endParaRPr lang="en-CA" sz="1600" b="1"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precipitation</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Climate Research Unit (CRU), version TS3.21</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0.5° (~50km)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smtClean="0">
                          <a:solidFill>
                            <a:srgbClr val="000000"/>
                          </a:solidFill>
                          <a:effectLst/>
                          <a:latin typeface="Arial" panose="020B0604020202020204" pitchFamily="34" charset="0"/>
                          <a:cs typeface="Arial" panose="020B0604020202020204" pitchFamily="34" charset="0"/>
                        </a:rPr>
                        <a:t>mensuel</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1901-2012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G</a:t>
                      </a:r>
                      <a:r>
                        <a:rPr lang="en-CA" sz="1600" b="0" i="0" u="none" strike="noStrike" dirty="0" smtClean="0">
                          <a:solidFill>
                            <a:srgbClr val="000000"/>
                          </a:solidFill>
                          <a:effectLst/>
                          <a:latin typeface="Arial" panose="020B0604020202020204" pitchFamily="34" charset="0"/>
                          <a:cs typeface="Arial" panose="020B0604020202020204" pitchFamily="34" charset="0"/>
                        </a:rPr>
                        <a:t>ridded </a:t>
                      </a:r>
                      <a:r>
                        <a:rPr lang="en-CA" sz="1600" b="0" i="0" u="none" strike="noStrike" dirty="0">
                          <a:solidFill>
                            <a:srgbClr val="000000"/>
                          </a:solidFill>
                          <a:effectLst/>
                          <a:latin typeface="Arial" panose="020B0604020202020204" pitchFamily="34" charset="0"/>
                          <a:cs typeface="Arial" panose="020B0604020202020204" pitchFamily="34" charset="0"/>
                        </a:rPr>
                        <a:t>datasets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Format: ASCII grids, or in </a:t>
                      </a:r>
                      <a:r>
                        <a:rPr lang="en-CA" sz="1600" b="0" i="0" u="none" strike="noStrike" dirty="0" err="1">
                          <a:solidFill>
                            <a:srgbClr val="000000"/>
                          </a:solidFill>
                          <a:effectLst/>
                          <a:latin typeface="Arial" panose="020B0604020202020204" pitchFamily="34" charset="0"/>
                          <a:cs typeface="Arial" panose="020B0604020202020204" pitchFamily="34" charset="0"/>
                        </a:rPr>
                        <a:t>NetCDF</a:t>
                      </a:r>
                      <a:r>
                        <a:rPr lang="en-CA" sz="1600" b="0" i="0" u="none" strike="noStrike" dirty="0">
                          <a:solidFill>
                            <a:srgbClr val="000000"/>
                          </a:solidFill>
                          <a:effectLst/>
                          <a:latin typeface="Arial" panose="020B0604020202020204" pitchFamily="34" charset="0"/>
                          <a:cs typeface="Arial" panose="020B0604020202020204" pitchFamily="34" charset="0"/>
                        </a:rPr>
                        <a:t> format. </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Open</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576065"/>
                  </a:ext>
                </a:extLst>
              </a:tr>
              <a:tr h="483818">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The gridded datasets were obtained from more than 4000 meteorological stations and interpolated based on spatial autocorrelation functions.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6"/>
                        </a:rPr>
                        <a:t>https://iridl.ldeo.columbia.edu/SOURCES/.UEA/.CRU/.TS3p21/.monthly/.dataset_documentation.html</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7"/>
                        </a:rPr>
                        <a:t>://crudata.uea.ac.uk/cru/data/hrg</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955659166"/>
                  </a:ext>
                </a:extLst>
              </a:tr>
              <a:tr h="344488">
                <a:tc>
                  <a:txBody>
                    <a:bodyPr/>
                    <a:lstStyle/>
                    <a:p>
                      <a:pP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solar radiation</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CRUNCEP V5.2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0.5° </a:t>
                      </a:r>
                      <a:r>
                        <a:rPr lang="en-CA" sz="1600" b="0" i="0" u="none" strike="noStrike" dirty="0" smtClean="0">
                          <a:solidFill>
                            <a:srgbClr val="000000"/>
                          </a:solidFill>
                          <a:effectLst/>
                          <a:latin typeface="Arial" panose="020B0604020202020204" pitchFamily="34" charset="0"/>
                          <a:cs typeface="Arial" panose="020B0604020202020204" pitchFamily="34" charset="0"/>
                        </a:rPr>
                        <a:t>(~</a:t>
                      </a:r>
                      <a:r>
                        <a:rPr lang="en-CA" sz="1600" b="0" i="0" u="none" strike="noStrike" dirty="0">
                          <a:solidFill>
                            <a:srgbClr val="000000"/>
                          </a:solidFill>
                          <a:effectLst/>
                          <a:latin typeface="Arial" panose="020B0604020202020204" pitchFamily="34" charset="0"/>
                          <a:cs typeface="Arial" panose="020B0604020202020204" pitchFamily="34" charset="0"/>
                        </a:rPr>
                        <a:t>50km)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smtClean="0">
                          <a:solidFill>
                            <a:srgbClr val="000000"/>
                          </a:solidFill>
                          <a:effectLst/>
                          <a:latin typeface="Arial" panose="020B0604020202020204" pitchFamily="34" charset="0"/>
                          <a:cs typeface="Arial" panose="020B0604020202020204" pitchFamily="34" charset="0"/>
                        </a:rPr>
                        <a:t>mensuel</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1901-2012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Gridded dataset </a:t>
                      </a:r>
                      <a:r>
                        <a:rPr lang="en-CA" sz="1600" b="0" i="0" u="none" strike="noStrike" dirty="0" err="1">
                          <a:solidFill>
                            <a:srgbClr val="000000"/>
                          </a:solidFill>
                          <a:effectLst/>
                          <a:latin typeface="Arial" panose="020B0604020202020204" pitchFamily="34" charset="0"/>
                          <a:cs typeface="Arial" panose="020B0604020202020204" pitchFamily="34" charset="0"/>
                        </a:rPr>
                        <a:t>netCDF</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Registered data user</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8266647"/>
                  </a:ext>
                </a:extLst>
              </a:tr>
              <a:tr h="859880">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This dataset was derived from the combination of the CRU TS3.21 climate dataset (1901–2012) and the NCEP reanalysis, which covered the period 1948–2009.</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8"/>
                        </a:rPr>
                        <a:t>https://rda.ucar.edu/datasets/ds314.3/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hlinkClick r:id="rId9"/>
                        </a:rPr>
                        <a:t>ftp</a:t>
                      </a:r>
                      <a:r>
                        <a:rPr lang="en-CA" sz="1600" b="0" i="0" u="none" strike="noStrike" dirty="0">
                          <a:solidFill>
                            <a:srgbClr val="000000"/>
                          </a:solidFill>
                          <a:effectLst/>
                          <a:latin typeface="Arial" panose="020B0604020202020204" pitchFamily="34" charset="0"/>
                          <a:cs typeface="Arial" panose="020B0604020202020204" pitchFamily="34" charset="0"/>
                          <a:hlinkClick r:id="rId9"/>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nacp.ornl.gov/synthesis/2009/frescati/model_driver/cru_ncep/analysis</a:t>
                      </a:r>
                      <a:r>
                        <a:rPr lang="en-CA" sz="1600" b="0" i="0" u="sng" strike="noStrike" dirty="0" smtClean="0">
                          <a:solidFill>
                            <a:srgbClr val="1155CC"/>
                          </a:solidFill>
                          <a:effectLst/>
                          <a:latin typeface="Arial" panose="020B0604020202020204" pitchFamily="34" charset="0"/>
                          <a:cs typeface="Arial" panose="020B0604020202020204" pitchFamily="34" charset="0"/>
                        </a:rPr>
                        <a:t> </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hlinkClick r:id="rId10"/>
                        </a:rPr>
                        <a:t>ftp</a:t>
                      </a:r>
                      <a:r>
                        <a:rPr lang="en-CA" sz="1600" b="0" i="0" u="none" strike="noStrike" dirty="0">
                          <a:solidFill>
                            <a:srgbClr val="000000"/>
                          </a:solidFill>
                          <a:effectLst/>
                          <a:latin typeface="Arial" panose="020B0604020202020204" pitchFamily="34" charset="0"/>
                          <a:cs typeface="Arial" panose="020B0604020202020204" pitchFamily="34" charset="0"/>
                          <a:hlinkClick r:id="rId10"/>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10"/>
                        </a:rPr>
                        <a:t>nacp.ornl.gov/synthesis/2009/frescati/temp/land_use_change/original/readme.htm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328565137"/>
                  </a:ext>
                </a:extLst>
              </a:tr>
            </a:tbl>
          </a:graphicData>
        </a:graphic>
      </p:graphicFrame>
      <p:sp>
        <p:nvSpPr>
          <p:cNvPr id="3" name="Rectangle 1"/>
          <p:cNvSpPr>
            <a:spLocks noChangeArrowheads="1"/>
          </p:cNvSpPr>
          <p:nvPr/>
        </p:nvSpPr>
        <p:spPr bwMode="auto">
          <a:xfrm>
            <a:off x="315913" y="14663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48685" y="1171353"/>
            <a:ext cx="3589444" cy="461665"/>
          </a:xfrm>
          <a:prstGeom prst="rect">
            <a:avLst/>
          </a:prstGeom>
        </p:spPr>
        <p:txBody>
          <a:bodyPr wrap="none">
            <a:spAutoFit/>
          </a:bodyPr>
          <a:lstStyle/>
          <a:p>
            <a:pPr fontAlgn="t"/>
            <a:r>
              <a:rPr lang="en-CA" sz="2400" b="1" dirty="0">
                <a:solidFill>
                  <a:srgbClr val="000000"/>
                </a:solidFill>
                <a:latin typeface="Arial" panose="020B0604020202020204" pitchFamily="34" charset="0"/>
              </a:rPr>
              <a:t>Climate Data (raw data)</a:t>
            </a:r>
            <a:endParaRPr lang="en-CA" sz="4800" b="1" dirty="0"/>
          </a:p>
        </p:txBody>
      </p:sp>
    </p:spTree>
    <p:extLst>
      <p:ext uri="{BB962C8B-B14F-4D97-AF65-F5344CB8AC3E}">
        <p14:creationId xmlns:p14="http://schemas.microsoft.com/office/powerpoint/2010/main" val="345436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8</a:t>
            </a:fld>
            <a:endParaRPr lang="en-CA"/>
          </a:p>
        </p:txBody>
      </p:sp>
      <p:sp>
        <p:nvSpPr>
          <p:cNvPr id="2" name="Rectangle 1"/>
          <p:cNvSpPr/>
          <p:nvPr/>
        </p:nvSpPr>
        <p:spPr>
          <a:xfrm>
            <a:off x="423862" y="1206798"/>
            <a:ext cx="4120039" cy="461665"/>
          </a:xfrm>
          <a:prstGeom prst="rect">
            <a:avLst/>
          </a:prstGeom>
        </p:spPr>
        <p:txBody>
          <a:bodyPr wrap="none">
            <a:spAutoFit/>
          </a:bodyPr>
          <a:lstStyle/>
          <a:p>
            <a:r>
              <a:rPr lang="en-CA" sz="2400" b="1" dirty="0">
                <a:solidFill>
                  <a:srgbClr val="000000"/>
                </a:solidFill>
                <a:latin typeface="Arial" panose="020B0604020202020204" pitchFamily="34" charset="0"/>
              </a:rPr>
              <a:t>NDVI time series (analysis)</a:t>
            </a:r>
            <a:endParaRPr lang="en-CA" sz="2400" b="1" dirty="0"/>
          </a:p>
        </p:txBody>
      </p:sp>
      <p:graphicFrame>
        <p:nvGraphicFramePr>
          <p:cNvPr id="6" name="Table 5"/>
          <p:cNvGraphicFramePr>
            <a:graphicFrameLocks noGrp="1"/>
          </p:cNvGraphicFramePr>
          <p:nvPr>
            <p:extLst>
              <p:ext uri="{D42A27DB-BD31-4B8C-83A1-F6EECF244321}">
                <p14:modId xmlns:p14="http://schemas.microsoft.com/office/powerpoint/2010/main" val="132142640"/>
              </p:ext>
            </p:extLst>
          </p:nvPr>
        </p:nvGraphicFramePr>
        <p:xfrm>
          <a:off x="423862" y="1878558"/>
          <a:ext cx="11344275" cy="4390290"/>
        </p:xfrm>
        <a:graphic>
          <a:graphicData uri="http://schemas.openxmlformats.org/drawingml/2006/table">
            <a:tbl>
              <a:tblPr/>
              <a:tblGrid>
                <a:gridCol w="721646">
                  <a:extLst>
                    <a:ext uri="{9D8B030D-6E8A-4147-A177-3AD203B41FA5}">
                      <a16:colId xmlns:a16="http://schemas.microsoft.com/office/drawing/2014/main" val="1354476482"/>
                    </a:ext>
                  </a:extLst>
                </a:gridCol>
                <a:gridCol w="3789563">
                  <a:extLst>
                    <a:ext uri="{9D8B030D-6E8A-4147-A177-3AD203B41FA5}">
                      <a16:colId xmlns:a16="http://schemas.microsoft.com/office/drawing/2014/main" val="548803153"/>
                    </a:ext>
                  </a:extLst>
                </a:gridCol>
                <a:gridCol w="1223471">
                  <a:extLst>
                    <a:ext uri="{9D8B030D-6E8A-4147-A177-3AD203B41FA5}">
                      <a16:colId xmlns:a16="http://schemas.microsoft.com/office/drawing/2014/main" val="972964407"/>
                    </a:ext>
                  </a:extLst>
                </a:gridCol>
                <a:gridCol w="887717">
                  <a:extLst>
                    <a:ext uri="{9D8B030D-6E8A-4147-A177-3AD203B41FA5}">
                      <a16:colId xmlns:a16="http://schemas.microsoft.com/office/drawing/2014/main" val="3848196904"/>
                    </a:ext>
                  </a:extLst>
                </a:gridCol>
                <a:gridCol w="873099">
                  <a:extLst>
                    <a:ext uri="{9D8B030D-6E8A-4147-A177-3AD203B41FA5}">
                      <a16:colId xmlns:a16="http://schemas.microsoft.com/office/drawing/2014/main" val="2815454407"/>
                    </a:ext>
                  </a:extLst>
                </a:gridCol>
                <a:gridCol w="3848779">
                  <a:extLst>
                    <a:ext uri="{9D8B030D-6E8A-4147-A177-3AD203B41FA5}">
                      <a16:colId xmlns:a16="http://schemas.microsoft.com/office/drawing/2014/main" val="1862910195"/>
                    </a:ext>
                  </a:extLst>
                </a:gridCol>
              </a:tblGrid>
              <a:tr h="131071">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Résolution</a:t>
                      </a:r>
                      <a:r>
                        <a:rPr lang="en-CA" sz="1600" b="1" i="0" u="none" strike="noStrike" dirty="0" smtClean="0">
                          <a:solidFill>
                            <a:srgbClr val="000000"/>
                          </a:solidFill>
                          <a:effectLst/>
                          <a:latin typeface="Arial" panose="020B0604020202020204" pitchFamily="34" charset="0"/>
                          <a:cs typeface="Arial" panose="020B0604020202020204" pitchFamily="34" charset="0"/>
                        </a:rPr>
                        <a:t> Spatial</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6458941"/>
                  </a:ext>
                </a:extLst>
              </a:tr>
              <a:tr h="1018364">
                <a:tc>
                  <a:txBody>
                    <a:bodyPr/>
                    <a:lstStyle/>
                    <a:p>
                      <a:pPr rtl="0" fontAlgn="t">
                        <a:spcBef>
                          <a:spcPts val="0"/>
                        </a:spcBef>
                        <a:spcAft>
                          <a:spcPts val="0"/>
                        </a:spcAft>
                      </a:pPr>
                      <a:r>
                        <a:rPr lang="en-CA" sz="1600" b="1" i="0" u="none" strike="noStrike" dirty="0" smtClean="0">
                          <a:solidFill>
                            <a:srgbClr val="000000"/>
                          </a:solidFill>
                          <a:effectLst/>
                          <a:latin typeface="Arial" panose="020B0604020202020204" pitchFamily="34" charset="0"/>
                          <a:cs typeface="Arial" panose="020B0604020202020204" pitchFamily="34" charset="0"/>
                        </a:rPr>
                        <a:t>NDVI</a:t>
                      </a:r>
                    </a:p>
                    <a:p>
                      <a:pPr rtl="0" fontAlgn="t">
                        <a:spcBef>
                          <a:spcPts val="0"/>
                        </a:spcBef>
                        <a:spcAft>
                          <a:spcPts val="0"/>
                        </a:spcAft>
                      </a:pP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The Global Inventory Monitoring and Modeling Systems (GIMMS3g) NDVI dataset</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National Oceanographic and Atmospheric Administration (NOAA</a:t>
                      </a:r>
                      <a:r>
                        <a:rPr lang="en-CA" sz="1600" b="0" i="0" u="none" strike="noStrike" dirty="0" smtClean="0">
                          <a:solidFill>
                            <a:srgbClr val="000000"/>
                          </a:solidFill>
                          <a:effectLst/>
                          <a:latin typeface="Arial" panose="020B0604020202020204" pitchFamily="34" charset="0"/>
                          <a:cs typeface="Arial" panose="020B0604020202020204" pitchFamily="34" charset="0"/>
                        </a:rPr>
                        <a:t>)</a:t>
                      </a:r>
                      <a:endParaRPr lang="en-CA" sz="1600" b="0" i="0" u="none" strike="noStrike" dirty="0">
                        <a:solidFill>
                          <a:schemeClr val="tx1"/>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6-channel radiometer covering VIS, NIR, SWIR, MWIR and TIR (AVHRR3</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8 VIS/NIR channels (</a:t>
                      </a:r>
                      <a:r>
                        <a:rPr lang="en-CA"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SeaWiFS</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a:t>
                      </a: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0.083­°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(~9.2km)</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15 </a:t>
                      </a:r>
                      <a:r>
                        <a:rPr lang="en-CA" sz="1600" b="0" i="0" u="none" strike="noStrike" dirty="0" err="1" smtClean="0">
                          <a:solidFill>
                            <a:srgbClr val="000000"/>
                          </a:solidFill>
                          <a:effectLst/>
                          <a:latin typeface="Arial" panose="020B0604020202020204" pitchFamily="34" charset="0"/>
                          <a:cs typeface="Arial" panose="020B0604020202020204" pitchFamily="34" charset="0"/>
                        </a:rPr>
                        <a:t>jours</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1982-2011</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Time-series dataset</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kern="1200" dirty="0">
                          <a:solidFill>
                            <a:srgbClr val="000000"/>
                          </a:solidFill>
                          <a:effectLst/>
                          <a:latin typeface="Arial" panose="020B0604020202020204" pitchFamily="34" charset="0"/>
                          <a:ea typeface="+mn-ea"/>
                          <a:cs typeface="Arial" panose="020B0604020202020204" pitchFamily="34" charset="0"/>
                        </a:rPr>
                        <a:t>Source: ENVI binary (NDVI3g.v0) or </a:t>
                      </a:r>
                      <a:r>
                        <a:rPr lang="en-CA" sz="1600" b="0" i="0" u="none" strike="noStrike" kern="1200" dirty="0" err="1">
                          <a:solidFill>
                            <a:srgbClr val="000000"/>
                          </a:solidFill>
                          <a:effectLst/>
                          <a:latin typeface="Arial" panose="020B0604020202020204" pitchFamily="34" charset="0"/>
                          <a:ea typeface="+mn-ea"/>
                          <a:cs typeface="Arial" panose="020B0604020202020204" pitchFamily="34" charset="0"/>
                        </a:rPr>
                        <a:t>NetCDF</a:t>
                      </a:r>
                      <a:r>
                        <a:rPr lang="en-CA" sz="1600" b="0" i="0" u="none" strike="noStrike" kern="1200" dirty="0">
                          <a:solidFill>
                            <a:srgbClr val="000000"/>
                          </a:solidFill>
                          <a:effectLst/>
                          <a:latin typeface="Arial" panose="020B0604020202020204" pitchFamily="34" charset="0"/>
                          <a:ea typeface="+mn-ea"/>
                          <a:cs typeface="Arial" panose="020B0604020202020204" pitchFamily="34" charset="0"/>
                        </a:rPr>
                        <a:t> format (NDVI3g.v1) directly into R</a:t>
                      </a:r>
                    </a:p>
                    <a:p>
                      <a:pPr rtl="0" fontAlgn="t">
                        <a:spcBef>
                          <a:spcPts val="0"/>
                        </a:spcBef>
                        <a:spcAft>
                          <a:spcPts val="0"/>
                        </a:spcAft>
                      </a:pP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Maximum value composite (MVC)</a:t>
                      </a:r>
                      <a:r>
                        <a:rPr lang="fr-FR" sz="16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pour </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enlever le bruit atmosphérique</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Open</a:t>
                      </a:r>
                      <a:endParaRPr lang="en-CA" sz="16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9652535"/>
                  </a:ext>
                </a:extLst>
              </a:tr>
              <a:tr h="1358167">
                <a:tc gridSpan="6">
                  <a:txBody>
                    <a:bodyPr/>
                    <a:lstStyle/>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6"/>
                        </a:rPr>
                        <a:t>https://cran.r-project.org/web/packages/gimms/gimms.pdf</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b="0" i="0" u="none" strike="noStrike" dirty="0" smtClean="0">
                        <a:solidFill>
                          <a:srgbClr val="000000"/>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Sensor</a:t>
                      </a:r>
                      <a:r>
                        <a:rPr lang="en-CA" sz="1600" b="0" i="0" u="none" strike="noStrike" dirty="0">
                          <a:solidFill>
                            <a:srgbClr val="000000"/>
                          </a:solidFill>
                          <a:effectLst/>
                          <a:latin typeface="Arial" panose="020B0604020202020204" pitchFamily="34" charset="0"/>
                          <a:cs typeface="Arial" panose="020B0604020202020204" pitchFamily="34" charset="0"/>
                        </a:rPr>
                        <a:t>: Advanced Very High-resolution Radiometer (AVHRR)</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7"/>
                        </a:rPr>
                        <a:t>://www.wmo-sat.info/oscar/instruments/view/avhrr_2</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8"/>
                        </a:rPr>
                        <a:t>://www.wmo-sat.info/oscar/instruments/view/avhrr_3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9"/>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www.wmo-sat.info/oscar/spaceagencies/view/noaa</a:t>
                      </a:r>
                      <a:endParaRPr lang="en-CA" sz="1600" b="0" i="0" u="none" strike="noStrike" dirty="0">
                        <a:solidFill>
                          <a:schemeClr val="tx1"/>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10"/>
                        </a:rPr>
                        <a:t>https://www.wmo-sat.info/oscar/instruments/view/seawifs</a:t>
                      </a: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962284799"/>
                  </a:ext>
                </a:extLst>
              </a:tr>
            </a:tbl>
          </a:graphicData>
        </a:graphic>
      </p:graphicFrame>
      <p:sp>
        <p:nvSpPr>
          <p:cNvPr id="7" name="Rectangle 2"/>
          <p:cNvSpPr>
            <a:spLocks noChangeArrowheads="1"/>
          </p:cNvSpPr>
          <p:nvPr/>
        </p:nvSpPr>
        <p:spPr bwMode="auto">
          <a:xfrm>
            <a:off x="3835400" y="1668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11"/>
          <a:stretch>
            <a:fillRect/>
          </a:stretch>
        </p:blipFill>
        <p:spPr>
          <a:xfrm>
            <a:off x="4877780" y="581312"/>
            <a:ext cx="3414056" cy="1158340"/>
          </a:xfrm>
          <a:prstGeom prst="rect">
            <a:avLst/>
          </a:prstGeom>
        </p:spPr>
      </p:pic>
      <p:pic>
        <p:nvPicPr>
          <p:cNvPr id="5" name="Picture 4"/>
          <p:cNvPicPr>
            <a:picLocks noChangeAspect="1"/>
          </p:cNvPicPr>
          <p:nvPr/>
        </p:nvPicPr>
        <p:blipFill>
          <a:blip r:embed="rId12"/>
          <a:stretch>
            <a:fillRect/>
          </a:stretch>
        </p:blipFill>
        <p:spPr>
          <a:xfrm>
            <a:off x="8320460" y="406903"/>
            <a:ext cx="3452159" cy="1402202"/>
          </a:xfrm>
          <a:prstGeom prst="rect">
            <a:avLst/>
          </a:prstGeom>
        </p:spPr>
      </p:pic>
      <p:pic>
        <p:nvPicPr>
          <p:cNvPr id="8" name="Picture 7"/>
          <p:cNvPicPr>
            <a:picLocks noChangeAspect="1"/>
          </p:cNvPicPr>
          <p:nvPr/>
        </p:nvPicPr>
        <p:blipFill>
          <a:blip r:embed="rId13"/>
          <a:stretch>
            <a:fillRect/>
          </a:stretch>
        </p:blipFill>
        <p:spPr>
          <a:xfrm>
            <a:off x="8252310" y="4636004"/>
            <a:ext cx="3459780" cy="1486029"/>
          </a:xfrm>
          <a:prstGeom prst="rect">
            <a:avLst/>
          </a:prstGeom>
        </p:spPr>
      </p:pic>
    </p:spTree>
    <p:extLst>
      <p:ext uri="{BB962C8B-B14F-4D97-AF65-F5344CB8AC3E}">
        <p14:creationId xmlns:p14="http://schemas.microsoft.com/office/powerpoint/2010/main" val="45357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9</a:t>
            </a:fld>
            <a:endParaRPr lang="en-CA"/>
          </a:p>
        </p:txBody>
      </p:sp>
      <p:sp>
        <p:nvSpPr>
          <p:cNvPr id="2" name="Rectangle 1"/>
          <p:cNvSpPr/>
          <p:nvPr/>
        </p:nvSpPr>
        <p:spPr>
          <a:xfrm>
            <a:off x="323850" y="1136368"/>
            <a:ext cx="6096000" cy="461665"/>
          </a:xfrm>
          <a:prstGeom prst="rect">
            <a:avLst/>
          </a:prstGeom>
        </p:spPr>
        <p:txBody>
          <a:bodyPr>
            <a:spAutoFit/>
          </a:bodyPr>
          <a:lstStyle/>
          <a:p>
            <a:r>
              <a:rPr lang="en-CA" sz="2400" b="1" dirty="0">
                <a:solidFill>
                  <a:srgbClr val="000000"/>
                </a:solidFill>
                <a:latin typeface="Arial" panose="020B0604020202020204" pitchFamily="34" charset="0"/>
              </a:rPr>
              <a:t>Land Cover </a:t>
            </a:r>
            <a:r>
              <a:rPr lang="en-CA" sz="2400" b="1" dirty="0" smtClean="0">
                <a:solidFill>
                  <a:srgbClr val="000000"/>
                </a:solidFill>
                <a:latin typeface="Arial" panose="020B0604020202020204" pitchFamily="34" charset="0"/>
              </a:rPr>
              <a:t>Data</a:t>
            </a:r>
            <a:r>
              <a:rPr lang="en-CA" sz="2400" b="1" dirty="0" smtClean="0"/>
              <a:t> </a:t>
            </a:r>
            <a:r>
              <a:rPr lang="en-CA" sz="2400" b="1" dirty="0" smtClean="0">
                <a:solidFill>
                  <a:srgbClr val="000000"/>
                </a:solidFill>
                <a:latin typeface="Arial" panose="020B0604020202020204" pitchFamily="34" charset="0"/>
              </a:rPr>
              <a:t>(statistical </a:t>
            </a:r>
            <a:r>
              <a:rPr lang="en-CA" sz="2400" b="1" dirty="0">
                <a:solidFill>
                  <a:srgbClr val="000000"/>
                </a:solidFill>
                <a:latin typeface="Arial" panose="020B0604020202020204" pitchFamily="34" charset="0"/>
              </a:rPr>
              <a:t>analysis</a:t>
            </a:r>
            <a:r>
              <a:rPr lang="en-CA" sz="2400" b="1" dirty="0" smtClean="0">
                <a:solidFill>
                  <a:srgbClr val="000000"/>
                </a:solidFill>
                <a:latin typeface="Arial" panose="020B0604020202020204" pitchFamily="34" charset="0"/>
              </a:rPr>
              <a:t>)</a:t>
            </a:r>
            <a:endParaRPr lang="en-CA" sz="2400" b="1" dirty="0"/>
          </a:p>
        </p:txBody>
      </p:sp>
      <p:graphicFrame>
        <p:nvGraphicFramePr>
          <p:cNvPr id="5" name="Table 4"/>
          <p:cNvGraphicFramePr>
            <a:graphicFrameLocks noGrp="1"/>
          </p:cNvGraphicFramePr>
          <p:nvPr>
            <p:extLst>
              <p:ext uri="{D42A27DB-BD31-4B8C-83A1-F6EECF244321}">
                <p14:modId xmlns:p14="http://schemas.microsoft.com/office/powerpoint/2010/main" val="1220811400"/>
              </p:ext>
            </p:extLst>
          </p:nvPr>
        </p:nvGraphicFramePr>
        <p:xfrm>
          <a:off x="323850" y="1775004"/>
          <a:ext cx="11410950" cy="4398264"/>
        </p:xfrm>
        <a:graphic>
          <a:graphicData uri="http://schemas.openxmlformats.org/drawingml/2006/table">
            <a:tbl>
              <a:tblPr/>
              <a:tblGrid>
                <a:gridCol w="1095375">
                  <a:extLst>
                    <a:ext uri="{9D8B030D-6E8A-4147-A177-3AD203B41FA5}">
                      <a16:colId xmlns:a16="http://schemas.microsoft.com/office/drawing/2014/main" val="2375938037"/>
                    </a:ext>
                  </a:extLst>
                </a:gridCol>
                <a:gridCol w="3390900">
                  <a:extLst>
                    <a:ext uri="{9D8B030D-6E8A-4147-A177-3AD203B41FA5}">
                      <a16:colId xmlns:a16="http://schemas.microsoft.com/office/drawing/2014/main" val="208089525"/>
                    </a:ext>
                  </a:extLst>
                </a:gridCol>
                <a:gridCol w="1219200">
                  <a:extLst>
                    <a:ext uri="{9D8B030D-6E8A-4147-A177-3AD203B41FA5}">
                      <a16:colId xmlns:a16="http://schemas.microsoft.com/office/drawing/2014/main" val="325879230"/>
                    </a:ext>
                  </a:extLst>
                </a:gridCol>
                <a:gridCol w="1038225">
                  <a:extLst>
                    <a:ext uri="{9D8B030D-6E8A-4147-A177-3AD203B41FA5}">
                      <a16:colId xmlns:a16="http://schemas.microsoft.com/office/drawing/2014/main" val="649103449"/>
                    </a:ext>
                  </a:extLst>
                </a:gridCol>
                <a:gridCol w="904875">
                  <a:extLst>
                    <a:ext uri="{9D8B030D-6E8A-4147-A177-3AD203B41FA5}">
                      <a16:colId xmlns:a16="http://schemas.microsoft.com/office/drawing/2014/main" val="1005461351"/>
                    </a:ext>
                  </a:extLst>
                </a:gridCol>
                <a:gridCol w="3762375">
                  <a:extLst>
                    <a:ext uri="{9D8B030D-6E8A-4147-A177-3AD203B41FA5}">
                      <a16:colId xmlns:a16="http://schemas.microsoft.com/office/drawing/2014/main" val="2020788204"/>
                    </a:ext>
                  </a:extLst>
                </a:gridCol>
              </a:tblGrid>
              <a:tr h="195642">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Resolution Spatial</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493251"/>
                  </a:ext>
                </a:extLst>
              </a:tr>
              <a:tr h="664783">
                <a:tc>
                  <a:txBody>
                    <a:bodyPr/>
                    <a:lstStyle/>
                    <a:p>
                      <a:pPr fontAlgn="t"/>
                      <a:r>
                        <a:rPr lang="en-CA" sz="1600" b="1" i="0" u="none" strike="noStrike" dirty="0" smtClean="0">
                          <a:solidFill>
                            <a:srgbClr val="000000"/>
                          </a:solidFill>
                          <a:effectLst/>
                          <a:latin typeface="Arial" panose="020B0604020202020204" pitchFamily="34" charset="0"/>
                          <a:cs typeface="Arial" panose="020B0604020202020204" pitchFamily="34" charset="0"/>
                        </a:rPr>
                        <a:t>Land cover</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a:t>
                      </a:r>
                      <a:r>
                        <a:rPr lang="en-CA" sz="1600" b="0" i="0" u="none" strike="noStrike" dirty="0" smtClean="0">
                          <a:solidFill>
                            <a:srgbClr val="000000"/>
                          </a:solidFill>
                          <a:effectLst/>
                          <a:latin typeface="Arial" panose="020B0604020202020204" pitchFamily="34" charset="0"/>
                          <a:cs typeface="Arial" panose="020B0604020202020204" pitchFamily="34" charset="0"/>
                        </a:rPr>
                        <a:t>ollection </a:t>
                      </a:r>
                      <a:r>
                        <a:rPr lang="en-CA" sz="1600" b="0" i="0" u="none" strike="noStrike" dirty="0">
                          <a:solidFill>
                            <a:srgbClr val="000000"/>
                          </a:solidFill>
                          <a:effectLst/>
                          <a:latin typeface="Arial" panose="020B0604020202020204" pitchFamily="34" charset="0"/>
                          <a:cs typeface="Arial" panose="020B0604020202020204" pitchFamily="34" charset="0"/>
                        </a:rPr>
                        <a:t>5.1 MODIS land-cover product (MCD12C1</a:t>
                      </a:r>
                      <a:r>
                        <a:rPr lang="en-CA" sz="1600" b="0" i="0" u="none" strike="noStrike" dirty="0" smtClean="0">
                          <a:solidFill>
                            <a:srgbClr val="000000"/>
                          </a:solidFill>
                          <a:effectLst/>
                          <a:latin typeface="Arial" panose="020B0604020202020204" pitchFamily="34" charset="0"/>
                          <a:cs typeface="Arial" panose="020B0604020202020204" pitchFamily="34" charset="0"/>
                        </a:rPr>
                        <a:t>)</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36-channel VIS/IR </a:t>
                      </a:r>
                      <a:r>
                        <a:rPr lang="en-CA"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spectro</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-radiometer </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Terra</a:t>
                      </a:r>
                      <a:r>
                        <a:rPr lang="en-CA" sz="16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&amp; </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Aqua </a:t>
                      </a:r>
                      <a:r>
                        <a:rPr lang="fr-FR"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Earth</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 Observation System</a:t>
                      </a:r>
                      <a:endParaRPr lang="en-CA" sz="16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0.05° </a:t>
                      </a:r>
                      <a:r>
                        <a:rPr lang="en-CA" sz="1600" b="0" i="0" u="none" strike="noStrike" dirty="0" smtClean="0">
                          <a:solidFill>
                            <a:srgbClr val="000000"/>
                          </a:solidFill>
                          <a:effectLst/>
                          <a:latin typeface="Arial" panose="020B0604020202020204" pitchFamily="34" charset="0"/>
                          <a:cs typeface="Arial" panose="020B0604020202020204" pitchFamily="34" charset="0"/>
                        </a:rPr>
                        <a:t>(~</a:t>
                      </a:r>
                      <a:r>
                        <a:rPr lang="en-CA" sz="1600" b="0" i="0" u="none" strike="noStrike" dirty="0">
                          <a:solidFill>
                            <a:srgbClr val="000000"/>
                          </a:solidFill>
                          <a:effectLst/>
                          <a:latin typeface="Arial" panose="020B0604020202020204" pitchFamily="34" charset="0"/>
                          <a:cs typeface="Arial" panose="020B0604020202020204" pitchFamily="34" charset="0"/>
                        </a:rPr>
                        <a:t>5.6km</a:t>
                      </a:r>
                      <a:r>
                        <a:rPr lang="en-CA" sz="1600" b="0" i="0" u="none" strike="noStrike" dirty="0" smtClean="0">
                          <a:solidFill>
                            <a:srgbClr val="000000"/>
                          </a:solidFill>
                          <a:effectLst/>
                          <a:latin typeface="Arial" panose="020B0604020202020204" pitchFamily="34" charset="0"/>
                          <a:cs typeface="Arial" panose="020B0604020202020204" pitchFamily="34" charset="0"/>
                        </a:rPr>
                        <a:t>)</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r>
                        <a:rPr lang="fr-FR" sz="1600" dirty="0" smtClean="0">
                          <a:effectLst/>
                          <a:latin typeface="Arial" panose="020B0604020202020204" pitchFamily="34" charset="0"/>
                          <a:cs typeface="Arial" panose="020B0604020202020204" pitchFamily="34" charset="0"/>
                        </a:rPr>
                        <a:t>Annuel</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2001-2008</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Format: </a:t>
                      </a:r>
                      <a:r>
                        <a:rPr lang="en-CA" sz="1600" b="0" i="0" u="none" strike="noStrike" dirty="0">
                          <a:solidFill>
                            <a:srgbClr val="444444"/>
                          </a:solidFill>
                          <a:effectLst/>
                          <a:latin typeface="Arial" panose="020B0604020202020204" pitchFamily="34" charset="0"/>
                          <a:cs typeface="Arial" panose="020B0604020202020204" pitchFamily="34" charset="0"/>
                        </a:rPr>
                        <a:t>MCD12C1 Version 6 Hierarchical Data Format 4 (HDF4)</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Use different tool to access the data</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Data Pool, NASA </a:t>
                      </a:r>
                      <a:r>
                        <a:rPr lang="en-CA" sz="1600" b="0" i="0" u="none" strike="noStrike" dirty="0" err="1">
                          <a:solidFill>
                            <a:srgbClr val="000000"/>
                          </a:solidFill>
                          <a:effectLst/>
                          <a:latin typeface="Arial" panose="020B0604020202020204" pitchFamily="34" charset="0"/>
                          <a:cs typeface="Arial" panose="020B0604020202020204" pitchFamily="34" charset="0"/>
                        </a:rPr>
                        <a:t>Earthdata</a:t>
                      </a:r>
                      <a:r>
                        <a:rPr lang="en-CA" sz="1600" b="0" i="0" u="none" strike="noStrike" dirty="0">
                          <a:solidFill>
                            <a:srgbClr val="000000"/>
                          </a:solidFill>
                          <a:effectLst/>
                          <a:latin typeface="Arial" panose="020B0604020202020204" pitchFamily="34" charset="0"/>
                          <a:cs typeface="Arial" panose="020B0604020202020204" pitchFamily="34" charset="0"/>
                        </a:rPr>
                        <a:t> </a:t>
                      </a:r>
                      <a:r>
                        <a:rPr lang="en-CA" sz="1600" b="0" i="0" u="none" strike="noStrike" dirty="0" err="1">
                          <a:solidFill>
                            <a:srgbClr val="000000"/>
                          </a:solidFill>
                          <a:effectLst/>
                          <a:latin typeface="Arial" panose="020B0604020202020204" pitchFamily="34" charset="0"/>
                          <a:cs typeface="Arial" panose="020B0604020202020204" pitchFamily="34" charset="0"/>
                        </a:rPr>
                        <a:t>Search,USGS</a:t>
                      </a:r>
                      <a:r>
                        <a:rPr lang="en-CA" sz="1600" b="0" i="0" u="none" strike="noStrike" dirty="0">
                          <a:solidFill>
                            <a:srgbClr val="000000"/>
                          </a:solidFill>
                          <a:effectLst/>
                          <a:latin typeface="Arial" panose="020B0604020202020204" pitchFamily="34" charset="0"/>
                          <a:cs typeface="Arial" panose="020B0604020202020204" pitchFamily="34" charset="0"/>
                        </a:rPr>
                        <a:t> </a:t>
                      </a:r>
                      <a:r>
                        <a:rPr lang="en-CA" sz="1600" b="0" i="0" u="none" strike="noStrike" dirty="0" err="1">
                          <a:solidFill>
                            <a:srgbClr val="000000"/>
                          </a:solidFill>
                          <a:effectLst/>
                          <a:latin typeface="Arial" panose="020B0604020202020204" pitchFamily="34" charset="0"/>
                          <a:cs typeface="Arial" panose="020B0604020202020204" pitchFamily="34" charset="0"/>
                        </a:rPr>
                        <a:t>EarthExplorer</a:t>
                      </a:r>
                      <a:r>
                        <a:rPr lang="en-CA" sz="1600" b="0" i="0" u="none" strike="noStrike" dirty="0">
                          <a:solidFill>
                            <a:srgbClr val="000000"/>
                          </a:solidFill>
                          <a:effectLst/>
                          <a:latin typeface="Arial" panose="020B0604020202020204" pitchFamily="34" charset="0"/>
                          <a:cs typeface="Arial" panose="020B0604020202020204" pitchFamily="34" charset="0"/>
                        </a:rPr>
                        <a:t>,  LDOPE</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803914"/>
                  </a:ext>
                </a:extLst>
              </a:tr>
              <a:tr h="471870">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MCD12C1 5 land cover classification =&gt; IGBP dataset 2001-2008 @0.05° spatial resolution</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17 general land-cover types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12 types chosen (</a:t>
                      </a:r>
                      <a:r>
                        <a:rPr lang="en-CA" sz="1600" b="0" i="0" u="none" strike="noStrike" dirty="0" err="1" smtClean="0">
                          <a:solidFill>
                            <a:srgbClr val="000000"/>
                          </a:solidFill>
                          <a:effectLst/>
                          <a:latin typeface="Arial" panose="020B0604020202020204" pitchFamily="34" charset="0"/>
                          <a:cs typeface="Arial" panose="020B0604020202020204" pitchFamily="34" charset="0"/>
                        </a:rPr>
                        <a:t>fr</a:t>
                      </a:r>
                      <a:r>
                        <a:rPr lang="en-CA" sz="1600" b="0" i="0" u="none" strike="noStrike" baseline="0" dirty="0" err="1" smtClean="0">
                          <a:solidFill>
                            <a:srgbClr val="000000"/>
                          </a:solidFill>
                          <a:effectLst/>
                          <a:latin typeface="Arial" panose="020B0604020202020204" pitchFamily="34" charset="0"/>
                          <a:cs typeface="Arial" panose="020B0604020202020204" pitchFamily="34" charset="0"/>
                        </a:rPr>
                        <a:t>é</a:t>
                      </a:r>
                      <a:r>
                        <a:rPr lang="en-CA" sz="1600" b="0" i="0" u="none" strike="noStrike" dirty="0" err="1" smtClean="0">
                          <a:solidFill>
                            <a:srgbClr val="000000"/>
                          </a:solidFill>
                          <a:effectLst/>
                          <a:latin typeface="Arial" panose="020B0604020202020204" pitchFamily="34" charset="0"/>
                          <a:cs typeface="Arial" panose="020B0604020202020204" pitchFamily="34" charset="0"/>
                        </a:rPr>
                        <a:t>quence</a:t>
                      </a:r>
                      <a:r>
                        <a:rPr lang="en-CA" sz="1600" b="0" i="0" u="none" strike="noStrike" baseline="0" dirty="0" smtClean="0">
                          <a:solidFill>
                            <a:srgbClr val="000000"/>
                          </a:solidFill>
                          <a:effectLst/>
                          <a:latin typeface="Arial" panose="020B0604020202020204" pitchFamily="34" charset="0"/>
                          <a:cs typeface="Arial" panose="020B0604020202020204" pitchFamily="34" charset="0"/>
                        </a:rPr>
                        <a:t> &gt; </a:t>
                      </a:r>
                      <a:r>
                        <a:rPr lang="en-CA" sz="1600" b="0" i="0" u="none" strike="noStrike" dirty="0" smtClean="0">
                          <a:solidFill>
                            <a:srgbClr val="000000"/>
                          </a:solidFill>
                          <a:effectLst/>
                          <a:latin typeface="Arial" panose="020B0604020202020204" pitchFamily="34" charset="0"/>
                          <a:cs typeface="Arial" panose="020B0604020202020204" pitchFamily="34" charset="0"/>
                        </a:rPr>
                        <a:t>90% &amp; count</a:t>
                      </a:r>
                      <a:r>
                        <a:rPr lang="en-CA" sz="1600" b="0" i="0" u="none" strike="noStrike" baseline="0" dirty="0" smtClean="0">
                          <a:solidFill>
                            <a:srgbClr val="000000"/>
                          </a:solidFill>
                          <a:effectLst/>
                          <a:latin typeface="Arial" panose="020B0604020202020204" pitchFamily="34" charset="0"/>
                          <a:cs typeface="Arial" panose="020B0604020202020204" pitchFamily="34" charset="0"/>
                        </a:rPr>
                        <a:t> &gt; 50)</a:t>
                      </a:r>
                      <a:endParaRPr lang="en-CA" sz="1600" b="0" i="0" u="none" strike="noStrike" dirty="0" smtClean="0">
                        <a:solidFill>
                          <a:srgbClr val="000000"/>
                        </a:solidFill>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b="0" i="0" u="sng" strike="noStrike" dirty="0" smtClean="0">
                        <a:solidFill>
                          <a:srgbClr val="1155CC"/>
                        </a:solidFill>
                        <a:effectLst/>
                        <a:latin typeface="Arial" panose="020B0604020202020204" pitchFamily="34" charset="0"/>
                        <a:cs typeface="Arial" panose="020B0604020202020204" pitchFamily="34" charset="0"/>
                        <a:hlinkClick r:id="rId6"/>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6"/>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6"/>
                        </a:rPr>
                        <a:t>://lpdaac.usgs.gov/products/mcd12c1v006</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6"/>
                        </a:rPr>
                        <a:t>/</a:t>
                      </a: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www.wmo-sat.info/oscar/instruments/view/modis</a:t>
                      </a:r>
                      <a:r>
                        <a:rPr lang="en-CA" sz="1600" b="0" i="0" u="sng" strike="noStrike" dirty="0" smtClean="0">
                          <a:solidFill>
                            <a:srgbClr val="1155CC"/>
                          </a:solidFill>
                          <a:effectLst/>
                          <a:latin typeface="Arial" panose="020B0604020202020204" pitchFamily="34" charset="0"/>
                          <a:cs typeface="Arial" panose="020B0604020202020204" pitchFamily="34" charset="0"/>
                        </a:rPr>
                        <a:t/>
                      </a:r>
                      <a:br>
                        <a:rPr lang="en-CA" sz="1600" b="0" i="0" u="sng" strike="noStrike" dirty="0" smtClean="0">
                          <a:solidFill>
                            <a:srgbClr val="1155CC"/>
                          </a:solidFill>
                          <a:effectLst/>
                          <a:latin typeface="Arial" panose="020B0604020202020204" pitchFamily="34" charset="0"/>
                          <a:cs typeface="Arial" panose="020B0604020202020204" pitchFamily="34" charset="0"/>
                        </a:rPr>
                      </a:b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8"/>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lpdaac.usgs.gov/documents/101/MCD12_User_Guide_V6.pdf</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810074214"/>
                  </a:ext>
                </a:extLst>
              </a:tr>
            </a:tbl>
          </a:graphicData>
        </a:graphic>
      </p:graphicFrame>
      <p:sp>
        <p:nvSpPr>
          <p:cNvPr id="6" name="Rectangle 1"/>
          <p:cNvSpPr>
            <a:spLocks noChangeArrowheads="1"/>
          </p:cNvSpPr>
          <p:nvPr/>
        </p:nvSpPr>
        <p:spPr bwMode="auto">
          <a:xfrm>
            <a:off x="3762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2925763" y="2203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9"/>
          <a:stretch>
            <a:fillRect/>
          </a:stretch>
        </p:blipFill>
        <p:spPr>
          <a:xfrm>
            <a:off x="7244594" y="4298950"/>
            <a:ext cx="3779762" cy="2559050"/>
          </a:xfrm>
          <a:prstGeom prst="rect">
            <a:avLst/>
          </a:prstGeom>
        </p:spPr>
      </p:pic>
      <p:pic>
        <p:nvPicPr>
          <p:cNvPr id="12" name="Picture 11"/>
          <p:cNvPicPr>
            <a:picLocks noChangeAspect="1"/>
          </p:cNvPicPr>
          <p:nvPr/>
        </p:nvPicPr>
        <p:blipFill>
          <a:blip r:embed="rId10"/>
          <a:stretch>
            <a:fillRect/>
          </a:stretch>
        </p:blipFill>
        <p:spPr>
          <a:xfrm>
            <a:off x="8046198" y="161999"/>
            <a:ext cx="3624353" cy="1539826"/>
          </a:xfrm>
          <a:prstGeom prst="rect">
            <a:avLst/>
          </a:prstGeom>
        </p:spPr>
      </p:pic>
      <p:sp>
        <p:nvSpPr>
          <p:cNvPr id="11" name="Rectangle 10"/>
          <p:cNvSpPr/>
          <p:nvPr/>
        </p:nvSpPr>
        <p:spPr>
          <a:xfrm>
            <a:off x="10098486" y="1363271"/>
            <a:ext cx="1161899" cy="338554"/>
          </a:xfrm>
          <a:prstGeom prst="rect">
            <a:avLst/>
          </a:prstGeom>
        </p:spPr>
        <p:txBody>
          <a:bodyPr wrap="square">
            <a:spAutoFit/>
          </a:bodyPr>
          <a:lstStyle/>
          <a:p>
            <a:r>
              <a:rPr lang="en-CA" sz="800" dirty="0"/>
              <a:t>Wu, D., </a:t>
            </a:r>
            <a:r>
              <a:rPr lang="en-CA" sz="800" dirty="0" smtClean="0"/>
              <a:t>Zhao</a:t>
            </a:r>
            <a:r>
              <a:rPr lang="en-CA" sz="800" dirty="0"/>
              <a:t> </a:t>
            </a:r>
            <a:r>
              <a:rPr lang="en-CA" sz="800" dirty="0" smtClean="0"/>
              <a:t>&amp; co (2015)</a:t>
            </a:r>
            <a:endParaRPr lang="en-CA" sz="800" dirty="0"/>
          </a:p>
        </p:txBody>
      </p:sp>
    </p:spTree>
    <p:extLst>
      <p:ext uri="{BB962C8B-B14F-4D97-AF65-F5344CB8AC3E}">
        <p14:creationId xmlns:p14="http://schemas.microsoft.com/office/powerpoint/2010/main" val="323208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4"/>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4"/>
</p:tagLst>
</file>

<file path=ppt/tags/tag79.xml><?xml version="1.0" encoding="utf-8"?>
<p:tagLst xmlns:a="http://schemas.openxmlformats.org/drawingml/2006/main" xmlns:r="http://schemas.openxmlformats.org/officeDocument/2006/relationships" xmlns:p="http://schemas.openxmlformats.org/presentationml/2006/main">
  <p:tag name="NUM" val="5"/>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5850</TotalTime>
  <Words>2966</Words>
  <Application>Microsoft Office PowerPoint</Application>
  <PresentationFormat>Widescreen</PresentationFormat>
  <Paragraphs>359</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AdvPSPAL-R</vt:lpstr>
      <vt:lpstr>Arial</vt:lpstr>
      <vt:lpstr>Calibri</vt:lpstr>
      <vt:lpstr>Calibri Light</vt:lpstr>
      <vt:lpstr>Times New Roman</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crise du verglas  1998</dc:title>
  <dc:creator>Marie-Pier</dc:creator>
  <cp:lastModifiedBy>Le Falher, Vincent</cp:lastModifiedBy>
  <cp:revision>692</cp:revision>
  <dcterms:created xsi:type="dcterms:W3CDTF">2018-03-23T01:30:08Z</dcterms:created>
  <dcterms:modified xsi:type="dcterms:W3CDTF">2021-02-11T22:37:48Z</dcterms:modified>
</cp:coreProperties>
</file>